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4513" r:id="rId1"/>
    <p:sldMasterId id="2147484525" r:id="rId2"/>
  </p:sldMasterIdLst>
  <p:notesMasterIdLst>
    <p:notesMasterId r:id="rId14"/>
  </p:notesMasterIdLst>
  <p:handoutMasterIdLst>
    <p:handoutMasterId r:id="rId15"/>
  </p:handoutMasterIdLst>
  <p:sldIdLst>
    <p:sldId id="258" r:id="rId3"/>
    <p:sldId id="328" r:id="rId4"/>
    <p:sldId id="329" r:id="rId5"/>
    <p:sldId id="337" r:id="rId6"/>
    <p:sldId id="338" r:id="rId7"/>
    <p:sldId id="339" r:id="rId8"/>
    <p:sldId id="314" r:id="rId9"/>
    <p:sldId id="343" r:id="rId10"/>
    <p:sldId id="346" r:id="rId11"/>
    <p:sldId id="344" r:id="rId12"/>
    <p:sldId id="345" r:id="rId13"/>
  </p:sldIdLst>
  <p:sldSz cx="9144000" cy="6858000" type="screen4x3"/>
  <p:notesSz cx="6797675" cy="9928225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00"/>
    <a:srgbClr val="D0D3EB"/>
    <a:srgbClr val="FF0000"/>
    <a:srgbClr val="1DADFF"/>
    <a:srgbClr val="FFF265"/>
    <a:srgbClr val="28FF37"/>
    <a:srgbClr val="FFA015"/>
    <a:srgbClr val="FF73F5"/>
    <a:srgbClr val="EA32E1"/>
    <a:srgbClr val="1BE4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9" autoAdjust="0"/>
    <p:restoredTop sz="95840" autoAdjust="0"/>
  </p:normalViewPr>
  <p:slideViewPr>
    <p:cSldViewPr snapToGrid="0" snapToObjects="1">
      <p:cViewPr varScale="1">
        <p:scale>
          <a:sx n="64" d="100"/>
          <a:sy n="64" d="100"/>
        </p:scale>
        <p:origin x="-18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-2856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r>
              <a:rPr lang="de-DE" smtClean="0"/>
              <a:t>bvgvgvhg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86486751-FBCD-3642-B626-8987466C86E6}" type="datetime1">
              <a:rPr lang="it-IT" smtClean="0"/>
              <a:pPr/>
              <a:t>03/07/2017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80BAEC6A-4DDE-9C43-AE1A-6143DB151DB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92544682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l">
              <a:defRPr sz="1300"/>
            </a:lvl1pPr>
          </a:lstStyle>
          <a:p>
            <a:r>
              <a:rPr lang="de-DE" smtClean="0"/>
              <a:t>bvgvgvhg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/>
          <a:lstStyle>
            <a:lvl1pPr algn="r">
              <a:defRPr sz="1300"/>
            </a:lvl1pPr>
          </a:lstStyle>
          <a:p>
            <a:fld id="{14D47C03-1F19-8444-B1EE-C572E8EF9678}" type="datetime1">
              <a:rPr lang="it-IT" smtClean="0"/>
              <a:pPr/>
              <a:t>03/07/2017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939" tIns="47969" rIns="95939" bIns="4796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939" tIns="47969" rIns="95939" bIns="47969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5939" tIns="47969" rIns="95939" bIns="47969" rtlCol="0" anchor="b"/>
          <a:lstStyle>
            <a:lvl1pPr algn="r">
              <a:defRPr sz="1300"/>
            </a:lvl1pPr>
          </a:lstStyle>
          <a:p>
            <a:fld id="{77F960B7-561F-9446-9A9B-999452281951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11066876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054F3E8-700F-9F44-8C8B-58E59DDB0C5E}" type="datetime1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F960B7-561F-9446-9A9B-999452281951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6" name="Segnaposto intestazion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smtClean="0"/>
              <a:t>bvgvgvhg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45182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B055BE-9E4D-4D71-AAA9-FBA27C288C49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D1D24BDA-7210-4BEC-A633-41CDBF934A65}" type="datetime1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F960B7-561F-9446-9A9B-999452281951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6" name="Segnaposto intestazione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/>
              <a:t>bvgvgvhg</a:t>
            </a:r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3532654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0244" name="Segnaposto data 3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0833C3-F45F-42A9-85C4-7A9B55A705B8}" type="datetime1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03/07/2017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5" name="Segnaposto numero diapositiva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91142A-56D8-497F-8735-4077E1BEDEF6}" type="slidenum">
              <a:rPr lang="it-IT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smtClean="0">
              <a:solidFill>
                <a:srgbClr val="000000"/>
              </a:solidFill>
            </a:endParaRPr>
          </a:p>
        </p:txBody>
      </p:sp>
      <p:sp>
        <p:nvSpPr>
          <p:cNvPr id="10246" name="Segnaposto intestazion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mtClean="0">
                <a:solidFill>
                  <a:srgbClr val="000000"/>
                </a:solidFill>
              </a:rPr>
              <a:t>bvgvgvhg</a:t>
            </a:r>
            <a:endParaRPr lang="it-IT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r>
              <a:rPr lang="it-IT" smtClean="0"/>
              <a:t>Giorno 00 mese 2016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0" lang="it-IT" smtClean="0"/>
              <a:t>Luogo</a:t>
            </a:r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689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94892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1545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420636" y="6356350"/>
            <a:ext cx="532327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076171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r>
              <a:rPr lang="it-IT" smtClean="0"/>
              <a:t>Giorno 00 mese 2016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kumimoji="0" lang="it-IT" smtClean="0"/>
              <a:t>Luogo</a:t>
            </a:r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1" latinLnBrk="0" hangingPunct="1"/>
            <a:fld id="{2C6B1FF6-39B9-40F5-8B67-33C6354A3D4F}" type="slidenum">
              <a:rPr kumimoji="0" lang="en-US" smtClean="0"/>
              <a:pPr eaLnBrk="1" latinLnBrk="0" hangingPunct="1"/>
              <a:t>‹N›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77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27648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3801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691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24169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C93C9A-F5A8-0B40-AA9B-92A2E31DAB7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6452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Giorno 00 mese 2016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Luogo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45BBFD-B78E-284C-B707-F9B26CD05FA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1552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59496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4" r:id="rId1"/>
    <p:sldLayoutId id="2147484515" r:id="rId2"/>
    <p:sldLayoutId id="2147484516" r:id="rId3"/>
    <p:sldLayoutId id="2147484517" r:id="rId4"/>
    <p:sldLayoutId id="2147484518" r:id="rId5"/>
    <p:sldLayoutId id="2147484519" r:id="rId6"/>
    <p:sldLayoutId id="2147484520" r:id="rId7"/>
    <p:sldLayoutId id="2147484521" r:id="rId8"/>
    <p:sldLayoutId id="2147484522" r:id="rId9"/>
    <p:sldLayoutId id="2147484523" r:id="rId10"/>
    <p:sldLayoutId id="2147484524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7C85D-8386-44A8-AB34-AB8E215D6C26}" type="datetimeFigureOut">
              <a:rPr lang="it-IT" smtClean="0"/>
              <a:pPr/>
              <a:t>03/07/2017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963A5-23D5-4A42-9343-3DF0C420352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6" r:id="rId1"/>
    <p:sldLayoutId id="2147484527" r:id="rId2"/>
    <p:sldLayoutId id="2147484528" r:id="rId3"/>
    <p:sldLayoutId id="2147484529" r:id="rId4"/>
    <p:sldLayoutId id="2147484530" r:id="rId5"/>
    <p:sldLayoutId id="2147484531" r:id="rId6"/>
    <p:sldLayoutId id="2147484532" r:id="rId7"/>
    <p:sldLayoutId id="2147484533" r:id="rId8"/>
    <p:sldLayoutId id="2147484534" r:id="rId9"/>
    <p:sldLayoutId id="2147484535" r:id="rId10"/>
    <p:sldLayoutId id="21474845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file://localhost/Users/monica/Desktop/COOPADRIATICA/COOP%20CONVEGNO%2012%20DICEMBRE%20RIMINI/02.%20COOP%20PAGINE%20PPT/coop%20alleanza%20marchio.jpg" TargetMode="External"/><Relationship Id="rId5" Type="http://schemas.openxmlformats.org/officeDocument/2006/relationships/image" Target="../media/image2.png"/><Relationship Id="rId4" Type="http://schemas.openxmlformats.org/officeDocument/2006/relationships/image" Target="file://localhost/Users/monica/Desktop/COOPADRIATICA/03.%20COOP%20SOCI%203.0%20-%2012%20DICEMBRE%20RIMINI/02.%20COOP%20PAGINE%20PPT/marchio%203.0-08%20grande.png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wmf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file://localhost/Users/monica/Desktop/COOPADRIATICA/03.%20COOP%20SOCI%203.0%20-%2012%20DICEMBRE%20RIMINI/02.%20COOP%20PAGINE%20PPT/marchio%203.0-08.png" TargetMode="External"/><Relationship Id="rId5" Type="http://schemas.openxmlformats.org/officeDocument/2006/relationships/image" Target="../media/image12.png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file:///\\localhost\Users\monica\Desktop\COOPADRIATICA\03.%20COOP%20SOCI%203.0%20-%2012%20DICEMBRE%20RIMINI\02.%20COOP%20PAGINE%20PPT\marchio%203.0-08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hio 3.0-08 grande.png" descr="/Users/monica/Desktop/COOPADRIATICA/03. COOP SOCI 3.0 - 12 DICEMBRE RIMINI/02. COOP PAGINE PPT/marchio 3.0-08 grande.png"/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09915" y="151771"/>
            <a:ext cx="4602551" cy="3369028"/>
          </a:xfrm>
          <a:prstGeom prst="rect">
            <a:avLst/>
          </a:prstGeom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03189" y="3834063"/>
            <a:ext cx="8940811" cy="1186419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it-IT" sz="12300" b="1" dirty="0" smtClean="0">
                <a:latin typeface="Gill Sans Extra Bold" pitchFamily="34" charset="0"/>
              </a:rPr>
              <a:t>Salario Variabile 2016</a:t>
            </a:r>
          </a:p>
          <a:p>
            <a:pPr marL="0" indent="0">
              <a:lnSpc>
                <a:spcPts val="4000"/>
              </a:lnSpc>
              <a:buNone/>
            </a:pPr>
            <a:endParaRPr lang="it-IT" sz="12300" b="1" dirty="0" smtClean="0">
              <a:latin typeface="Gill Sans Light" pitchFamily="34" charset="0"/>
            </a:endParaRPr>
          </a:p>
          <a:p>
            <a:pPr marL="0" indent="0">
              <a:buNone/>
            </a:pPr>
            <a:r>
              <a:rPr lang="it-IT" sz="6500" b="1" dirty="0" smtClean="0">
                <a:solidFill>
                  <a:schemeClr val="bg1"/>
                </a:solidFill>
                <a:latin typeface="Gill Sans Extra Bold" pitchFamily="34" charset="0"/>
              </a:rPr>
              <a:t> </a:t>
            </a:r>
          </a:p>
          <a:p>
            <a:pPr marL="0" indent="0">
              <a:buNone/>
            </a:pPr>
            <a:endParaRPr lang="it-IT" sz="4000" b="1" u="sng" dirty="0" smtClean="0">
              <a:latin typeface="Gill Sans Extra Bold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83165" y="5606570"/>
            <a:ext cx="7816386" cy="523220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  <a:latin typeface="Gill Sans" pitchFamily="34" charset="0"/>
              </a:rPr>
              <a:t>3 luglio 2017</a:t>
            </a:r>
          </a:p>
        </p:txBody>
      </p:sp>
      <p:pic>
        <p:nvPicPr>
          <p:cNvPr id="15" name="coop alleanza marchio.jpg" descr="/Users/monica/Desktop/COOPADRIATICA/COOP CONVEGNO 12 DICEMBRE RIMINI/02. COOP PAGINE PPT/coop alleanza marchio.jpg"/>
          <p:cNvPicPr>
            <a:picLocks noChangeAspect="1"/>
          </p:cNvPicPr>
          <p:nvPr/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6908801" y="5020482"/>
            <a:ext cx="1896532" cy="1118320"/>
          </a:xfrm>
          <a:prstGeom prst="rect">
            <a:avLst/>
          </a:prstGeom>
        </p:spPr>
      </p:pic>
      <p:cxnSp>
        <p:nvCxnSpPr>
          <p:cNvPr id="17" name="Connettore 1 16"/>
          <p:cNvCxnSpPr/>
          <p:nvPr/>
        </p:nvCxnSpPr>
        <p:spPr>
          <a:xfrm>
            <a:off x="283165" y="6593933"/>
            <a:ext cx="6177362" cy="0"/>
          </a:xfrm>
          <a:prstGeom prst="line">
            <a:avLst/>
          </a:prstGeom>
          <a:ln w="381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/>
          <p:cNvCxnSpPr/>
          <p:nvPr/>
        </p:nvCxnSpPr>
        <p:spPr>
          <a:xfrm>
            <a:off x="283625" y="5494240"/>
            <a:ext cx="6176902" cy="0"/>
          </a:xfrm>
          <a:prstGeom prst="line">
            <a:avLst/>
          </a:prstGeom>
          <a:ln w="381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4562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5200"/>
          </a:xfrm>
          <a:solidFill>
            <a:schemeClr val="bg1">
              <a:lumMod val="65000"/>
            </a:schemeClr>
          </a:solidFill>
          <a:ln w="38100"/>
        </p:spPr>
        <p:txBody>
          <a:bodyPr>
            <a:noAutofit/>
          </a:bodyPr>
          <a:lstStyle/>
          <a:p>
            <a:pPr algn="r">
              <a:defRPr/>
            </a:pPr>
            <a:r>
              <a:rPr lang="it-IT" sz="2000" dirty="0" smtClean="0">
                <a:solidFill>
                  <a:schemeClr val="bg1"/>
                </a:solidFill>
              </a:rPr>
              <a:t>Indicatore aggiuntivo Scontrino Medio Domenicale</a:t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>SMK Romagna Marche Abruzzo</a:t>
            </a:r>
            <a:br>
              <a:rPr lang="it-IT" sz="2000" dirty="0" smtClean="0">
                <a:solidFill>
                  <a:schemeClr val="bg1"/>
                </a:solidFill>
              </a:rPr>
            </a:b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7098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2338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053" y="1462060"/>
            <a:ext cx="8581979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5200"/>
          </a:xfrm>
          <a:solidFill>
            <a:schemeClr val="bg1">
              <a:lumMod val="65000"/>
            </a:schemeClr>
          </a:solidFill>
          <a:ln w="38100"/>
        </p:spPr>
        <p:txBody>
          <a:bodyPr>
            <a:noAutofit/>
          </a:bodyPr>
          <a:lstStyle/>
          <a:p>
            <a:pPr algn="r">
              <a:defRPr/>
            </a:pPr>
            <a:r>
              <a:rPr lang="it-IT" sz="2000" dirty="0" smtClean="0">
                <a:solidFill>
                  <a:schemeClr val="bg1"/>
                </a:solidFill>
              </a:rPr>
              <a:t/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>Indicatore aggiuntivo Scontrino Medio Domenicale</a:t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>Sintesi</a:t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/>
            </a:r>
            <a:br>
              <a:rPr lang="it-IT" sz="2000" dirty="0" smtClean="0">
                <a:solidFill>
                  <a:schemeClr val="bg1"/>
                </a:solidFill>
              </a:rPr>
            </a:b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43687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62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6680" y="4107306"/>
            <a:ext cx="6034968" cy="1597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336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6679" y="1918741"/>
            <a:ext cx="6034968" cy="1663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5200"/>
          </a:xfrm>
          <a:solidFill>
            <a:schemeClr val="bg1">
              <a:lumMod val="65000"/>
            </a:schemeClr>
          </a:solidFill>
          <a:ln w="38100"/>
        </p:spPr>
        <p:txBody>
          <a:bodyPr/>
          <a:lstStyle/>
          <a:p>
            <a:pPr algn="r">
              <a:defRPr/>
            </a:pP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Salario Variabile: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obiettivi e consuntivi per Territorio</a:t>
            </a:r>
            <a:r>
              <a:rPr lang="it-IT" sz="2400" dirty="0" smtClean="0">
                <a:solidFill>
                  <a:schemeClr val="bg1"/>
                </a:solidFill>
              </a:rPr>
              <a:t>  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435A5A-5A41-4263-A04F-573BE7B9139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2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508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>
            <a:off x="100093" y="5801196"/>
            <a:ext cx="8969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 dati di budget e consuntivo relativi al risultato netto della gestione caratteristica sono </a:t>
            </a:r>
          </a:p>
          <a:p>
            <a:r>
              <a:rPr lang="it-IT" dirty="0" smtClean="0"/>
              <a:t>calcolati al netto della quota di Spese Generali imputata in proporzione alle vendite</a:t>
            </a:r>
            <a:endParaRPr lang="it-IT" dirty="0"/>
          </a:p>
        </p:txBody>
      </p:sp>
      <p:pic>
        <p:nvPicPr>
          <p:cNvPr id="7168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57200" y="1239839"/>
            <a:ext cx="8135937" cy="4561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732"/>
          </a:xfrm>
          <a:solidFill>
            <a:schemeClr val="bg1">
              <a:lumMod val="65000"/>
            </a:schemeClr>
          </a:solidFill>
          <a:ln w="38100"/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Punti Vendita che percepiscono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Salario Variabile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508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163" y="2197290"/>
            <a:ext cx="8686800" cy="2755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732"/>
          </a:xfrm>
          <a:solidFill>
            <a:schemeClr val="bg1">
              <a:lumMod val="65000"/>
            </a:schemeClr>
          </a:solidFill>
          <a:ln w="38100"/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Punti Vendita che percepiscono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Salario Variabile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508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212" y="1558977"/>
            <a:ext cx="8887752" cy="349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732"/>
          </a:xfrm>
          <a:solidFill>
            <a:schemeClr val="bg1">
              <a:lumMod val="65000"/>
            </a:schemeClr>
          </a:solidFill>
          <a:ln w="38100"/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Punti Vendita che percepiscono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Salario Variabile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508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1918" y="1432225"/>
            <a:ext cx="8871045" cy="494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918" y="2134030"/>
            <a:ext cx="8871045" cy="48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918" y="3126760"/>
            <a:ext cx="8891168" cy="2001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4732"/>
          </a:xfrm>
          <a:solidFill>
            <a:schemeClr val="bg1">
              <a:lumMod val="65000"/>
            </a:schemeClr>
          </a:solidFill>
          <a:ln w="38100"/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Punti Vendita che percepiscono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Salario Variabile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5508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sellaDiTesto 6"/>
          <p:cNvSpPr txBox="1"/>
          <p:nvPr/>
        </p:nvSpPr>
        <p:spPr>
          <a:xfrm>
            <a:off x="550863" y="5827594"/>
            <a:ext cx="8503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Nei 6 territori percepiscono salario variabile </a:t>
            </a:r>
            <a:r>
              <a:rPr lang="it-IT" dirty="0" smtClean="0"/>
              <a:t>53 </a:t>
            </a:r>
            <a:r>
              <a:rPr lang="it-IT" dirty="0" smtClean="0"/>
              <a:t>punti di vendita su 116 pari al 47%</a:t>
            </a:r>
          </a:p>
          <a:p>
            <a:r>
              <a:rPr lang="it-IT" dirty="0" smtClean="0"/>
              <a:t>(il 15% a totale cooperativa)</a:t>
            </a:r>
            <a:endParaRPr lang="it-IT" dirty="0"/>
          </a:p>
        </p:txBody>
      </p:sp>
      <p:pic>
        <p:nvPicPr>
          <p:cNvPr id="63489" name="Picture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6104" y="2634424"/>
            <a:ext cx="8686800" cy="193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ggetto 9" hidden="1"/>
          <p:cNvGraphicFramePr>
            <a:graphicFrameLocks noChangeAspect="1"/>
          </p:cNvGraphicFramePr>
          <p:nvPr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p:oleObj spid="_x0000_s61442" name="Diapositiva think-cell" r:id="rId4" imgW="270" imgH="270" progId="">
              <p:embed/>
            </p:oleObj>
          </a:graphicData>
        </a:graphic>
      </p:graphicFrame>
      <p:sp>
        <p:nvSpPr>
          <p:cNvPr id="14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5056"/>
          </a:xfrm>
          <a:solidFill>
            <a:schemeClr val="bg1">
              <a:lumMod val="65000"/>
            </a:schemeClr>
          </a:solidFill>
          <a:ln w="38100">
            <a:noFill/>
            <a:prstDash val="solid"/>
          </a:ln>
        </p:spPr>
        <p:txBody>
          <a:bodyPr>
            <a:normAutofit/>
          </a:bodyPr>
          <a:lstStyle/>
          <a:p>
            <a:pPr algn="r"/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Importo Medio </a:t>
            </a:r>
            <a:b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</a:br>
            <a:r>
              <a:rPr lang="it-IT" sz="2400" dirty="0" smtClean="0">
                <a:solidFill>
                  <a:schemeClr val="bg1"/>
                </a:solidFill>
                <a:latin typeface="Gill Sans Extra Bold" pitchFamily="34" charset="0"/>
              </a:rPr>
              <a:t>Lordo Salario Variabile</a:t>
            </a:r>
            <a:endParaRPr lang="it-IT" sz="2400" dirty="0">
              <a:solidFill>
                <a:schemeClr val="bg1"/>
              </a:solidFill>
              <a:latin typeface="Gill Sans Extra Bold" pitchFamily="34" charset="0"/>
            </a:endParaRPr>
          </a:p>
        </p:txBody>
      </p:sp>
      <p:pic>
        <p:nvPicPr>
          <p:cNvPr id="15" name="marchio 3.0-08.jp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349" y="316431"/>
            <a:ext cx="1223419" cy="885458"/>
          </a:xfrm>
          <a:prstGeom prst="rect">
            <a:avLst/>
          </a:prstGeom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BBFD-B78E-284C-B707-F9B26CD05FA3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457200" y="1458496"/>
            <a:ext cx="819551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400" dirty="0" smtClean="0">
                <a:latin typeface="Calibri" pitchFamily="34" charset="0"/>
                <a:cs typeface="Calibri" pitchFamily="34" charset="0"/>
              </a:rPr>
              <a:t>Media Erogazione Addetti Rete 4 </a:t>
            </a:r>
            <a:r>
              <a:rPr lang="it-IT" sz="2400" dirty="0" err="1" smtClean="0">
                <a:latin typeface="Calibri" pitchFamily="34" charset="0"/>
                <a:cs typeface="Calibri" pitchFamily="34" charset="0"/>
              </a:rPr>
              <a:t>liv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 par 144 €106,00</a:t>
            </a:r>
          </a:p>
          <a:p>
            <a:pPr algn="just">
              <a:buFont typeface="Wingdings" pitchFamily="2" charset="2"/>
              <a:buChar char="v"/>
            </a:pPr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400" dirty="0" smtClean="0">
                <a:latin typeface="Calibri" pitchFamily="34" charset="0"/>
                <a:cs typeface="Calibri" pitchFamily="34" charset="0"/>
              </a:rPr>
              <a:t>Media Erogazione Q/ID Rete € 1.432,00</a:t>
            </a:r>
          </a:p>
          <a:p>
            <a:pPr algn="just">
              <a:buFont typeface="Wingdings" pitchFamily="2" charset="2"/>
              <a:buChar char="v"/>
            </a:pPr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400" dirty="0" smtClean="0">
                <a:latin typeface="Calibri" pitchFamily="34" charset="0"/>
                <a:cs typeface="Calibri" pitchFamily="34" charset="0"/>
              </a:rPr>
              <a:t>Media Erogazione Q/ID Sede € 344,00</a:t>
            </a:r>
          </a:p>
          <a:p>
            <a:pPr algn="just">
              <a:buFont typeface="Wingdings" pitchFamily="2" charset="2"/>
              <a:buChar char="v"/>
            </a:pPr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400" dirty="0" smtClean="0">
                <a:latin typeface="Calibri" pitchFamily="34" charset="0"/>
                <a:cs typeface="Calibri" pitchFamily="34" charset="0"/>
              </a:rPr>
              <a:t>Media Erogazione Addetti Sede 4 </a:t>
            </a:r>
            <a:r>
              <a:rPr lang="it-IT" sz="2400" dirty="0" err="1" smtClean="0">
                <a:latin typeface="Calibri" pitchFamily="34" charset="0"/>
                <a:cs typeface="Calibri" pitchFamily="34" charset="0"/>
              </a:rPr>
              <a:t>liv</a:t>
            </a:r>
            <a:r>
              <a:rPr lang="it-IT" sz="2400" dirty="0" smtClean="0">
                <a:latin typeface="Calibri" pitchFamily="34" charset="0"/>
                <a:cs typeface="Calibri" pitchFamily="34" charset="0"/>
              </a:rPr>
              <a:t> par 144 € 58,00</a:t>
            </a:r>
          </a:p>
          <a:p>
            <a:pPr algn="just"/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it-IT" sz="2400" dirty="0" smtClean="0">
                <a:latin typeface="Calibri" pitchFamily="34" charset="0"/>
                <a:cs typeface="Calibri" pitchFamily="34" charset="0"/>
              </a:rPr>
              <a:t> I percettori  totali (rete + sede) sono 4.554 su 18.294 dipendenti aventi diritto pari al 25% ed un costo complessivo di € 1.518.396</a:t>
            </a:r>
          </a:p>
          <a:p>
            <a:pPr algn="just">
              <a:buFont typeface="Wingdings" pitchFamily="2" charset="2"/>
              <a:buChar char="v"/>
            </a:pPr>
            <a:endParaRPr lang="it-IT" sz="24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it-IT" sz="2400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196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118427" y="274638"/>
            <a:ext cx="8568373" cy="965200"/>
          </a:xfrm>
          <a:solidFill>
            <a:schemeClr val="bg1">
              <a:lumMod val="65000"/>
            </a:schemeClr>
          </a:solidFill>
          <a:ln w="38100"/>
        </p:spPr>
        <p:txBody>
          <a:bodyPr>
            <a:noAutofit/>
          </a:bodyPr>
          <a:lstStyle/>
          <a:p>
            <a:pPr algn="r">
              <a:defRPr/>
            </a:pPr>
            <a:r>
              <a:rPr lang="it-IT" sz="2000" dirty="0" smtClean="0">
                <a:solidFill>
                  <a:schemeClr val="bg1"/>
                </a:solidFill>
              </a:rPr>
              <a:t>Indicatore aggiuntivo Scontrino Medio Domenicale</a:t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> Romagna Marche Abruzzo</a:t>
            </a:r>
            <a:br>
              <a:rPr lang="it-IT" sz="2000" dirty="0" smtClean="0">
                <a:solidFill>
                  <a:schemeClr val="bg1"/>
                </a:solidFill>
              </a:rPr>
            </a:b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6626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13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427" y="2183641"/>
            <a:ext cx="9025573" cy="2197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olo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5200"/>
          </a:xfrm>
          <a:solidFill>
            <a:schemeClr val="bg1">
              <a:lumMod val="65000"/>
            </a:schemeClr>
          </a:solidFill>
          <a:ln w="38100"/>
        </p:spPr>
        <p:txBody>
          <a:bodyPr>
            <a:noAutofit/>
          </a:bodyPr>
          <a:lstStyle/>
          <a:p>
            <a:pPr algn="r">
              <a:defRPr/>
            </a:pPr>
            <a:r>
              <a:rPr lang="it-IT" sz="2000" dirty="0" smtClean="0">
                <a:solidFill>
                  <a:schemeClr val="bg1"/>
                </a:solidFill>
              </a:rPr>
              <a:t>Indicatore aggiuntivo Scontrino Medio Domenicale</a:t>
            </a:r>
            <a:br>
              <a:rPr lang="it-IT" sz="2000" dirty="0" smtClean="0">
                <a:solidFill>
                  <a:schemeClr val="bg1"/>
                </a:solidFill>
              </a:rPr>
            </a:br>
            <a:r>
              <a:rPr lang="it-IT" sz="2000" dirty="0" smtClean="0">
                <a:solidFill>
                  <a:schemeClr val="bg1"/>
                </a:solidFill>
              </a:rPr>
              <a:t>IPMK Romagna Marche Abruzzo</a:t>
            </a:r>
            <a:br>
              <a:rPr lang="it-IT" sz="2000" dirty="0" smtClean="0">
                <a:solidFill>
                  <a:schemeClr val="bg1"/>
                </a:solidFill>
              </a:rPr>
            </a:b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7174" name="Segnaposto numero diapositiva 12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8C4F61-D53F-4DFB-8D4A-52D27E31291F}" type="slidenum">
              <a:rPr lang="it-IT" smtClean="0">
                <a:solidFill>
                  <a:srgbClr val="89898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 smtClean="0">
              <a:solidFill>
                <a:srgbClr val="898989"/>
              </a:solidFill>
            </a:endParaRPr>
          </a:p>
        </p:txBody>
      </p:sp>
      <p:pic>
        <p:nvPicPr>
          <p:cNvPr id="8198" name="marchio 3.0-08.jpg" descr="\\localhost\Users\monica\Desktop\COOPADRIATICA\03. COOP SOCI 3.0 - 12 DICEMBRE RIMINI\02. COOP PAGINE PPT\marchio 3.0-08.png"/>
          <p:cNvPicPr>
            <a:picLocks noChangeAspect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370983" y="315913"/>
            <a:ext cx="1222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131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832" y="1970089"/>
            <a:ext cx="8777288" cy="2752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ssenziale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Vantaggio.thmx</Template>
  <TotalTime>3882</TotalTime>
  <Words>196</Words>
  <Application>Microsoft Office PowerPoint</Application>
  <PresentationFormat>Presentazione su schermo (4:3)</PresentationFormat>
  <Paragraphs>72</Paragraphs>
  <Slides>11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Default Theme</vt:lpstr>
      <vt:lpstr>Personalizza struttura</vt:lpstr>
      <vt:lpstr>Diapositiva think-cell</vt:lpstr>
      <vt:lpstr>Diapositiva 1</vt:lpstr>
      <vt:lpstr>Salario Variabile:  obiettivi e consuntivi per Territorio  </vt:lpstr>
      <vt:lpstr>Punti Vendita che percepiscono  Salario Variabile</vt:lpstr>
      <vt:lpstr>Punti Vendita che percepiscono  Salario Variabile</vt:lpstr>
      <vt:lpstr>Punti Vendita che percepiscono  Salario Variabile</vt:lpstr>
      <vt:lpstr>Punti Vendita che percepiscono  Salario Variabile</vt:lpstr>
      <vt:lpstr>Importo Medio  Lordo Salario Variabile</vt:lpstr>
      <vt:lpstr>Indicatore aggiuntivo Scontrino Medio Domenicale  Romagna Marche Abruzzo </vt:lpstr>
      <vt:lpstr>Indicatore aggiuntivo Scontrino Medio Domenicale IPMK Romagna Marche Abruzzo </vt:lpstr>
      <vt:lpstr>Indicatore aggiuntivo Scontrino Medio Domenicale SMK Romagna Marche Abruzzo </vt:lpstr>
      <vt:lpstr> Indicatore aggiuntivo Scontrino Medio Domenicale Sintesi  </vt:lpstr>
    </vt:vector>
  </TitlesOfParts>
  <Company>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* *</dc:creator>
  <cp:lastModifiedBy>massimiliano.sciuto</cp:lastModifiedBy>
  <cp:revision>439</cp:revision>
  <cp:lastPrinted>2016-03-31T09:52:18Z</cp:lastPrinted>
  <dcterms:created xsi:type="dcterms:W3CDTF">2015-12-03T08:56:49Z</dcterms:created>
  <dcterms:modified xsi:type="dcterms:W3CDTF">2017-07-03T13:42:44Z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