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F05D-FB19-4AC0-AD1D-85C4ADC0EC30}" type="datetimeFigureOut">
              <a:rPr lang="it-IT" smtClean="0"/>
              <a:pPr/>
              <a:t>24/05/2012</a:t>
            </a:fld>
            <a:endParaRPr lang="it-IT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425531B-A1A0-420D-BD1C-84484468787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F05D-FB19-4AC0-AD1D-85C4ADC0EC30}" type="datetimeFigureOut">
              <a:rPr lang="it-IT" smtClean="0"/>
              <a:pPr/>
              <a:t>24/05/2012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5531B-A1A0-420D-BD1C-8448446878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425531B-A1A0-420D-BD1C-84484468787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F05D-FB19-4AC0-AD1D-85C4ADC0EC30}" type="datetimeFigureOut">
              <a:rPr lang="it-IT" smtClean="0"/>
              <a:pPr/>
              <a:t>24/05/2012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F05D-FB19-4AC0-AD1D-85C4ADC0EC30}" type="datetimeFigureOut">
              <a:rPr lang="it-IT" smtClean="0"/>
              <a:pPr/>
              <a:t>24/05/2012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425531B-A1A0-420D-BD1C-84484468787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F05D-FB19-4AC0-AD1D-85C4ADC0EC30}" type="datetimeFigureOut">
              <a:rPr lang="it-IT" smtClean="0"/>
              <a:pPr/>
              <a:t>24/05/2012</a:t>
            </a:fld>
            <a:endParaRPr lang="it-IT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425531B-A1A0-420D-BD1C-84484468787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BA4F05D-FB19-4AC0-AD1D-85C4ADC0EC30}" type="datetimeFigureOut">
              <a:rPr lang="it-IT" smtClean="0"/>
              <a:pPr/>
              <a:t>24/05/2012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5531B-A1A0-420D-BD1C-84484468787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F05D-FB19-4AC0-AD1D-85C4ADC0EC30}" type="datetimeFigureOut">
              <a:rPr lang="it-IT" smtClean="0"/>
              <a:pPr/>
              <a:t>24/05/2012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425531B-A1A0-420D-BD1C-84484468787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F05D-FB19-4AC0-AD1D-85C4ADC0EC30}" type="datetimeFigureOut">
              <a:rPr lang="it-IT" smtClean="0"/>
              <a:pPr/>
              <a:t>24/05/2012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425531B-A1A0-420D-BD1C-8448446878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F05D-FB19-4AC0-AD1D-85C4ADC0EC30}" type="datetimeFigureOut">
              <a:rPr lang="it-IT" smtClean="0"/>
              <a:pPr/>
              <a:t>24/05/2012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25531B-A1A0-420D-BD1C-8448446878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425531B-A1A0-420D-BD1C-84484468787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F05D-FB19-4AC0-AD1D-85C4ADC0EC30}" type="datetimeFigureOut">
              <a:rPr lang="it-IT" smtClean="0"/>
              <a:pPr/>
              <a:t>24/05/2012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425531B-A1A0-420D-BD1C-84484468787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BA4F05D-FB19-4AC0-AD1D-85C4ADC0EC30}" type="datetimeFigureOut">
              <a:rPr lang="it-IT" smtClean="0"/>
              <a:pPr/>
              <a:t>24/05/2012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BA4F05D-FB19-4AC0-AD1D-85C4ADC0EC30}" type="datetimeFigureOut">
              <a:rPr lang="it-IT" smtClean="0"/>
              <a:pPr/>
              <a:t>24/05/2012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425531B-A1A0-420D-BD1C-84484468787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gabriele.guglielmi@filcams.cgil.it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assimo.frattin@filcams.cgil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514352"/>
            <a:ext cx="8029604" cy="1162050"/>
          </a:xfrm>
          <a:solidFill>
            <a:schemeClr val="bg2"/>
          </a:solidFill>
          <a:ln>
            <a:solidFill>
              <a:schemeClr val="bg2"/>
            </a:solidFill>
          </a:ln>
        </p:spPr>
        <p:txBody>
          <a:bodyPr>
            <a:noAutofit/>
          </a:bodyPr>
          <a:lstStyle/>
          <a:p>
            <a:pPr algn="r"/>
            <a:r>
              <a:rPr lang="it-IT" sz="2000" b="1" dirty="0" smtClean="0">
                <a:solidFill>
                  <a:schemeClr val="accent3"/>
                </a:solidFill>
                <a:latin typeface="Sans serif"/>
              </a:rPr>
              <a:t>Budget heading 04.03.03.03 “Information, Consultation and Participation of Representatives of Undertakings</a:t>
            </a:r>
            <a:br>
              <a:rPr lang="it-IT" sz="2000" b="1" dirty="0" smtClean="0">
                <a:solidFill>
                  <a:schemeClr val="accent3"/>
                </a:solidFill>
                <a:latin typeface="Sans serif"/>
              </a:rPr>
            </a:br>
            <a:r>
              <a:rPr lang="it-IT" sz="2000" b="1" dirty="0" smtClean="0">
                <a:solidFill>
                  <a:schemeClr val="accent3"/>
                </a:solidFill>
                <a:latin typeface="Sans serif"/>
              </a:rPr>
              <a:t>Call for proposals VP/2012/003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200" b="1" dirty="0" smtClean="0">
                <a:solidFill>
                  <a:schemeClr val="bg1"/>
                </a:solidFill>
                <a:latin typeface="Sans serif"/>
              </a:rPr>
              <a:t>Project Promoter: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200" b="1" dirty="0" smtClean="0">
                <a:solidFill>
                  <a:schemeClr val="bg1"/>
                </a:solidFill>
                <a:latin typeface="Sans serif"/>
              </a:rPr>
              <a:t>FILCAMS CGIL - Italy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it-IT" sz="1200" b="1" dirty="0" smtClean="0">
              <a:solidFill>
                <a:schemeClr val="bg1"/>
              </a:solidFill>
              <a:latin typeface="Sans serif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200" b="1" dirty="0" smtClean="0">
                <a:solidFill>
                  <a:schemeClr val="bg1"/>
                </a:solidFill>
                <a:latin typeface="Sans serif"/>
              </a:rPr>
              <a:t>Partners: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200" b="1" dirty="0" smtClean="0">
                <a:solidFill>
                  <a:schemeClr val="bg1"/>
                </a:solidFill>
                <a:latin typeface="Sans serif"/>
              </a:rPr>
              <a:t>IRES CGIL ER – Italy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200" b="1" dirty="0" smtClean="0">
                <a:solidFill>
                  <a:schemeClr val="bg1"/>
                </a:solidFill>
                <a:latin typeface="Sans serif"/>
              </a:rPr>
              <a:t>CHTJ-UGT – Spain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200" b="1" dirty="0" smtClean="0">
                <a:solidFill>
                  <a:schemeClr val="bg1"/>
                </a:solidFill>
                <a:latin typeface="Sans serif"/>
              </a:rPr>
              <a:t>KOOP-IS – Turkey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200" b="1" dirty="0" smtClean="0">
                <a:solidFill>
                  <a:schemeClr val="bg1"/>
                </a:solidFill>
                <a:latin typeface="Sans serif"/>
              </a:rPr>
              <a:t>LBC-NVK – Belgium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200" b="1" dirty="0" smtClean="0">
                <a:solidFill>
                  <a:schemeClr val="bg1"/>
                </a:solidFill>
                <a:latin typeface="Sans serif"/>
              </a:rPr>
              <a:t>FGA-CFDT – France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200" b="1" dirty="0" smtClean="0">
                <a:solidFill>
                  <a:schemeClr val="bg1"/>
                </a:solidFill>
                <a:latin typeface="Sans serif"/>
              </a:rPr>
              <a:t>FSC-CCOO – Spain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200" b="1" dirty="0" smtClean="0">
                <a:solidFill>
                  <a:schemeClr val="bg1"/>
                </a:solidFill>
                <a:latin typeface="Sans serif"/>
              </a:rPr>
              <a:t>CGIL Lombardia – Italy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it-IT" sz="1200" b="1" dirty="0" smtClean="0">
              <a:solidFill>
                <a:schemeClr val="bg1"/>
              </a:solidFill>
              <a:latin typeface="Sans serif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200" b="1" dirty="0" smtClean="0">
                <a:solidFill>
                  <a:schemeClr val="bg1"/>
                </a:solidFill>
                <a:latin typeface="Sans serif"/>
              </a:rPr>
              <a:t>Supporting organisations: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200" b="1" dirty="0" smtClean="0">
                <a:solidFill>
                  <a:schemeClr val="bg1"/>
                </a:solidFill>
                <a:latin typeface="Sans serif"/>
              </a:rPr>
              <a:t>ETUC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200" b="1" dirty="0" smtClean="0">
                <a:solidFill>
                  <a:schemeClr val="bg1"/>
                </a:solidFill>
                <a:latin typeface="Sans serif"/>
              </a:rPr>
              <a:t>EFFAT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200" b="1" dirty="0" smtClean="0">
                <a:solidFill>
                  <a:schemeClr val="bg1"/>
                </a:solidFill>
                <a:latin typeface="Sans serif"/>
              </a:rPr>
              <a:t>EMF-FEM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200" b="1" dirty="0" smtClean="0">
                <a:solidFill>
                  <a:schemeClr val="bg1"/>
                </a:solidFill>
                <a:latin typeface="Sans serif"/>
              </a:rPr>
              <a:t>UNI-Europa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it-IT" sz="1200" b="1" dirty="0" smtClean="0">
              <a:solidFill>
                <a:schemeClr val="bg1"/>
              </a:solidFill>
              <a:latin typeface="Sans serif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it-IT" dirty="0"/>
          </a:p>
        </p:txBody>
      </p:sp>
      <p:sp>
        <p:nvSpPr>
          <p:cNvPr id="8" name="Subtitle 7"/>
          <p:cNvSpPr>
            <a:spLocks noGrp="1"/>
          </p:cNvSpPr>
          <p:nvPr>
            <p:ph sz="quarter" idx="1"/>
          </p:nvPr>
        </p:nvSpPr>
        <p:spPr>
          <a:xfrm>
            <a:off x="3428992" y="1676400"/>
            <a:ext cx="5257808" cy="45720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sz="2000" dirty="0" smtClean="0">
              <a:ln w="0">
                <a:solidFill>
                  <a:schemeClr val="tx1"/>
                </a:solidFill>
                <a:miter lim="800000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ans Serif" pitchFamily="34" charset="0"/>
            </a:endParaRPr>
          </a:p>
          <a:p>
            <a:pPr algn="ctr">
              <a:buNone/>
            </a:pPr>
            <a:endParaRPr lang="it-IT" sz="2000" dirty="0" smtClean="0">
              <a:ln w="0">
                <a:solidFill>
                  <a:schemeClr val="tx1"/>
                </a:solidFill>
                <a:miter lim="800000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ans Serif" pitchFamily="34" charset="0"/>
            </a:endParaRPr>
          </a:p>
          <a:p>
            <a:pPr algn="ctr">
              <a:buNone/>
            </a:pPr>
            <a:r>
              <a:rPr lang="it-IT" sz="2000" dirty="0" smtClean="0">
                <a:ln w="0">
                  <a:solidFill>
                    <a:schemeClr val="tx1"/>
                  </a:solidFill>
                  <a:miter lim="800000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ans Serif" pitchFamily="34" charset="0"/>
              </a:rPr>
              <a:t>MuMMIA – Multisectoral Multinationals Managing Information&amp;Consultation Agreements </a:t>
            </a:r>
            <a:br>
              <a:rPr lang="it-IT" sz="2000" dirty="0" smtClean="0">
                <a:ln w="0">
                  <a:solidFill>
                    <a:schemeClr val="tx1"/>
                  </a:solidFill>
                  <a:miter lim="800000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ans Serif" pitchFamily="34" charset="0"/>
              </a:rPr>
            </a:br>
            <a:r>
              <a:rPr lang="it-IT" sz="2000" dirty="0" smtClean="0">
                <a:ln w="0">
                  <a:solidFill>
                    <a:schemeClr val="tx1"/>
                  </a:solidFill>
                  <a:miter lim="800000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ans Serif" pitchFamily="34" charset="0"/>
              </a:rPr>
              <a:t>Enhancing trade union capacity building for adapting to dynamic and cross-border TNCs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ns serif"/>
            </a:endParaRPr>
          </a:p>
        </p:txBody>
      </p:sp>
      <p:pic>
        <p:nvPicPr>
          <p:cNvPr id="11" name="Picture 10" descr="logo filcam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4714884"/>
            <a:ext cx="1134657" cy="14416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Sans serif"/>
              </a:rPr>
              <a:t>MuMMIA project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latin typeface="Sans serif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4360" y="1428736"/>
            <a:ext cx="3288946" cy="616068"/>
          </a:xfrm>
        </p:spPr>
        <p:txBody>
          <a:bodyPr/>
          <a:lstStyle/>
          <a:p>
            <a:pPr>
              <a:buNone/>
            </a:pPr>
            <a:r>
              <a:rPr lang="it-IT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ns serif"/>
              </a:rPr>
              <a:t>STARTING POINT</a:t>
            </a:r>
            <a:endParaRPr lang="it-IT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ans serif"/>
            </a:endParaRPr>
          </a:p>
        </p:txBody>
      </p:sp>
      <p:pic>
        <p:nvPicPr>
          <p:cNvPr id="4" name="Picture 3" descr="logo filcam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14290"/>
            <a:ext cx="801032" cy="1017782"/>
          </a:xfrm>
          <a:prstGeom prst="rect">
            <a:avLst/>
          </a:prstGeom>
        </p:spPr>
      </p:pic>
      <p:sp>
        <p:nvSpPr>
          <p:cNvPr id="7" name="Pentagon 6"/>
          <p:cNvSpPr/>
          <p:nvPr/>
        </p:nvSpPr>
        <p:spPr>
          <a:xfrm>
            <a:off x="571472" y="2357430"/>
            <a:ext cx="2786082" cy="57150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latin typeface="Sans serif"/>
              </a:rPr>
              <a:t>There is a gap between </a:t>
            </a:r>
            <a:endParaRPr lang="it-IT" dirty="0">
              <a:latin typeface="Sans serif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71934" y="1928802"/>
            <a:ext cx="450059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latin typeface="Sans serif"/>
              </a:rPr>
              <a:t>the number of multinationals covered by the Directive 2009/38/EC...</a:t>
            </a:r>
            <a:endParaRPr lang="it-IT" dirty="0">
              <a:latin typeface="Sans serif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071934" y="2857496"/>
            <a:ext cx="450059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latin typeface="Sans serif"/>
              </a:rPr>
              <a:t>...and the number of  EWCs installed</a:t>
            </a:r>
            <a:endParaRPr lang="it-IT" dirty="0">
              <a:latin typeface="Sans serif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9512" y="558924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Sans serif"/>
              </a:rPr>
              <a:t>In 20 years about 1,200 EWCs have been installed (an average of 60 per year)</a:t>
            </a:r>
            <a:endParaRPr lang="it-IT" dirty="0">
              <a:latin typeface="Sans serif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9512" y="3645024"/>
            <a:ext cx="82153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Sans serif"/>
              </a:rPr>
              <a:t>Indeed, the ETUI database records about 2,400 multinationals. 10% of </a:t>
            </a:r>
            <a:r>
              <a:rPr lang="it-IT" dirty="0" err="1" smtClean="0">
                <a:latin typeface="Sans serif"/>
              </a:rPr>
              <a:t>those</a:t>
            </a:r>
            <a:r>
              <a:rPr lang="it-IT" dirty="0" smtClean="0">
                <a:latin typeface="Sans serif"/>
              </a:rPr>
              <a:t> </a:t>
            </a:r>
            <a:r>
              <a:rPr lang="it-IT" dirty="0" err="1" smtClean="0">
                <a:latin typeface="Sans serif"/>
              </a:rPr>
              <a:t>enterprises</a:t>
            </a:r>
            <a:r>
              <a:rPr lang="it-IT" dirty="0" smtClean="0">
                <a:latin typeface="Sans serif"/>
              </a:rPr>
              <a:t> have a multi-sectoral perimeter (that rate rises up to 20% in case of groups </a:t>
            </a:r>
            <a:r>
              <a:rPr lang="it-IT" dirty="0" err="1" smtClean="0">
                <a:latin typeface="Sans serif"/>
              </a:rPr>
              <a:t>of</a:t>
            </a:r>
            <a:r>
              <a:rPr lang="it-IT" dirty="0" smtClean="0">
                <a:latin typeface="Sans serif"/>
              </a:rPr>
              <a:t> </a:t>
            </a:r>
            <a:r>
              <a:rPr lang="it-IT" dirty="0" err="1" smtClean="0">
                <a:latin typeface="Sans serif"/>
              </a:rPr>
              <a:t>enterprises</a:t>
            </a:r>
            <a:r>
              <a:rPr lang="it-IT" dirty="0" smtClean="0">
                <a:latin typeface="Sans serif"/>
              </a:rPr>
              <a:t>).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9512" y="6021288"/>
            <a:ext cx="8001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Sans serif"/>
              </a:rPr>
              <a:t>At the moment, there are only 50 ongoing negotiations.</a:t>
            </a:r>
            <a:endParaRPr lang="it-IT" dirty="0">
              <a:latin typeface="Sans serif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5229200"/>
            <a:ext cx="8118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>
                <a:latin typeface="Sans serif"/>
              </a:rPr>
              <a:t>About</a:t>
            </a:r>
            <a:r>
              <a:rPr lang="it-IT" dirty="0" smtClean="0">
                <a:latin typeface="Sans serif"/>
              </a:rPr>
              <a:t> 1,500 </a:t>
            </a:r>
            <a:r>
              <a:rPr lang="it-IT" dirty="0" err="1" smtClean="0">
                <a:latin typeface="Sans serif"/>
              </a:rPr>
              <a:t>TNCs</a:t>
            </a:r>
            <a:r>
              <a:rPr lang="it-IT" dirty="0" smtClean="0">
                <a:latin typeface="Sans serif"/>
              </a:rPr>
              <a:t> are </a:t>
            </a:r>
            <a:r>
              <a:rPr lang="it-IT" dirty="0" err="1" smtClean="0">
                <a:latin typeface="Sans serif"/>
              </a:rPr>
              <a:t>covered</a:t>
            </a:r>
            <a:r>
              <a:rPr lang="it-IT" dirty="0" smtClean="0">
                <a:latin typeface="Sans serif"/>
              </a:rPr>
              <a:t> </a:t>
            </a:r>
            <a:r>
              <a:rPr lang="it-IT" dirty="0" err="1" smtClean="0">
                <a:latin typeface="Sans serif"/>
              </a:rPr>
              <a:t>by</a:t>
            </a:r>
            <a:r>
              <a:rPr lang="it-IT" dirty="0" smtClean="0">
                <a:latin typeface="Sans serif"/>
              </a:rPr>
              <a:t> the EWC </a:t>
            </a:r>
            <a:r>
              <a:rPr lang="it-IT" dirty="0" err="1" smtClean="0">
                <a:latin typeface="Sans serif"/>
              </a:rPr>
              <a:t>Directive</a:t>
            </a:r>
            <a:r>
              <a:rPr lang="it-IT" dirty="0" smtClean="0">
                <a:latin typeface="Sans serif"/>
              </a:rPr>
              <a:t>, </a:t>
            </a:r>
            <a:r>
              <a:rPr lang="it-IT" dirty="0" err="1" smtClean="0">
                <a:latin typeface="Sans serif"/>
              </a:rPr>
              <a:t>but</a:t>
            </a:r>
            <a:r>
              <a:rPr lang="it-IT" dirty="0" smtClean="0">
                <a:latin typeface="Sans serif"/>
              </a:rPr>
              <a:t> do </a:t>
            </a:r>
            <a:r>
              <a:rPr lang="it-IT" dirty="0" err="1" smtClean="0">
                <a:latin typeface="Sans serif"/>
              </a:rPr>
              <a:t>not</a:t>
            </a:r>
            <a:r>
              <a:rPr lang="it-IT" dirty="0" smtClean="0">
                <a:latin typeface="Sans serif"/>
              </a:rPr>
              <a:t> </a:t>
            </a:r>
            <a:r>
              <a:rPr lang="it-IT" dirty="0" err="1" smtClean="0">
                <a:latin typeface="Sans serif"/>
              </a:rPr>
              <a:t>have</a:t>
            </a:r>
            <a:r>
              <a:rPr lang="it-IT" dirty="0" smtClean="0">
                <a:latin typeface="Sans serif"/>
              </a:rPr>
              <a:t> </a:t>
            </a:r>
            <a:r>
              <a:rPr lang="it-IT" dirty="0" err="1" smtClean="0">
                <a:latin typeface="Sans serif"/>
              </a:rPr>
              <a:t>EWCs</a:t>
            </a:r>
            <a:r>
              <a:rPr lang="it-IT" dirty="0" smtClean="0">
                <a:latin typeface="Sans serif"/>
              </a:rPr>
              <a:t>.</a:t>
            </a:r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79512" y="4509120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>
                <a:latin typeface="Sans serif"/>
              </a:rPr>
              <a:t>Currently</a:t>
            </a:r>
            <a:r>
              <a:rPr lang="it-IT" dirty="0" smtClean="0">
                <a:latin typeface="Sans serif"/>
              </a:rPr>
              <a:t>, </a:t>
            </a:r>
            <a:r>
              <a:rPr lang="it-IT" dirty="0" err="1" smtClean="0">
                <a:latin typeface="Sans serif"/>
              </a:rPr>
              <a:t>there</a:t>
            </a:r>
            <a:r>
              <a:rPr lang="it-IT" dirty="0" smtClean="0">
                <a:latin typeface="Sans serif"/>
              </a:rPr>
              <a:t> are </a:t>
            </a:r>
            <a:r>
              <a:rPr lang="it-IT" dirty="0" err="1" smtClean="0">
                <a:latin typeface="Sans serif"/>
              </a:rPr>
              <a:t>only</a:t>
            </a:r>
            <a:r>
              <a:rPr lang="it-IT" dirty="0" smtClean="0">
                <a:latin typeface="Sans serif"/>
              </a:rPr>
              <a:t> 900 </a:t>
            </a:r>
            <a:r>
              <a:rPr lang="it-IT" dirty="0" err="1" smtClean="0">
                <a:latin typeface="Sans serif"/>
              </a:rPr>
              <a:t>active</a:t>
            </a:r>
            <a:r>
              <a:rPr lang="it-IT" dirty="0" smtClean="0">
                <a:latin typeface="Sans serif"/>
              </a:rPr>
              <a:t> </a:t>
            </a:r>
            <a:r>
              <a:rPr lang="it-IT" dirty="0" err="1" smtClean="0">
                <a:latin typeface="Sans serif"/>
              </a:rPr>
              <a:t>EWCs</a:t>
            </a:r>
            <a:r>
              <a:rPr lang="it-IT" dirty="0" smtClean="0">
                <a:latin typeface="Sans serif"/>
              </a:rPr>
              <a:t> (</a:t>
            </a:r>
            <a:r>
              <a:rPr lang="it-IT" dirty="0" err="1" smtClean="0">
                <a:latin typeface="Sans serif"/>
              </a:rPr>
              <a:t>many</a:t>
            </a:r>
            <a:r>
              <a:rPr lang="it-IT" dirty="0" smtClean="0">
                <a:latin typeface="Sans serif"/>
              </a:rPr>
              <a:t> </a:t>
            </a:r>
            <a:r>
              <a:rPr lang="it-IT" dirty="0" err="1" smtClean="0">
                <a:latin typeface="Sans serif"/>
              </a:rPr>
              <a:t>of</a:t>
            </a:r>
            <a:r>
              <a:rPr lang="it-IT" dirty="0" smtClean="0">
                <a:latin typeface="Sans serif"/>
              </a:rPr>
              <a:t> </a:t>
            </a:r>
            <a:r>
              <a:rPr lang="it-IT" dirty="0" err="1" smtClean="0">
                <a:latin typeface="Sans serif"/>
              </a:rPr>
              <a:t>them</a:t>
            </a:r>
            <a:r>
              <a:rPr lang="it-IT" dirty="0" smtClean="0">
                <a:latin typeface="Sans serif"/>
              </a:rPr>
              <a:t> </a:t>
            </a:r>
            <a:r>
              <a:rPr lang="it-IT" dirty="0" err="1" smtClean="0">
                <a:latin typeface="Sans serif"/>
              </a:rPr>
              <a:t>have</a:t>
            </a:r>
            <a:r>
              <a:rPr lang="it-IT" dirty="0" smtClean="0">
                <a:latin typeface="Sans serif"/>
              </a:rPr>
              <a:t> </a:t>
            </a:r>
            <a:r>
              <a:rPr lang="it-IT" dirty="0" err="1" smtClean="0">
                <a:latin typeface="Sans serif"/>
              </a:rPr>
              <a:t>to</a:t>
            </a:r>
            <a:r>
              <a:rPr lang="it-IT" dirty="0" smtClean="0">
                <a:latin typeface="Sans serif"/>
              </a:rPr>
              <a:t> </a:t>
            </a:r>
            <a:r>
              <a:rPr lang="it-IT" dirty="0" err="1" smtClean="0">
                <a:latin typeface="Sans serif"/>
              </a:rPr>
              <a:t>be</a:t>
            </a:r>
            <a:r>
              <a:rPr lang="it-IT" dirty="0" smtClean="0">
                <a:latin typeface="Sans serif"/>
              </a:rPr>
              <a:t> </a:t>
            </a:r>
            <a:r>
              <a:rPr lang="it-IT" dirty="0" err="1" smtClean="0">
                <a:latin typeface="Sans serif"/>
              </a:rPr>
              <a:t>rengotiated</a:t>
            </a:r>
            <a:r>
              <a:rPr lang="it-IT" dirty="0" smtClean="0">
                <a:latin typeface="Sans serif"/>
              </a:rPr>
              <a:t> </a:t>
            </a:r>
            <a:r>
              <a:rPr lang="it-IT" dirty="0" err="1" smtClean="0">
                <a:latin typeface="Sans serif"/>
              </a:rPr>
              <a:t>after</a:t>
            </a:r>
            <a:r>
              <a:rPr lang="it-IT" dirty="0" smtClean="0">
                <a:latin typeface="Sans serif"/>
              </a:rPr>
              <a:t> the </a:t>
            </a:r>
            <a:r>
              <a:rPr lang="it-IT" dirty="0" err="1" smtClean="0">
                <a:latin typeface="Sans serif"/>
              </a:rPr>
              <a:t>transposition</a:t>
            </a:r>
            <a:r>
              <a:rPr lang="it-IT" dirty="0" smtClean="0">
                <a:latin typeface="Sans serif"/>
              </a:rPr>
              <a:t> </a:t>
            </a:r>
            <a:r>
              <a:rPr lang="it-IT" dirty="0" err="1" smtClean="0">
                <a:latin typeface="Sans serif"/>
              </a:rPr>
              <a:t>of</a:t>
            </a:r>
            <a:r>
              <a:rPr lang="it-IT" dirty="0" smtClean="0">
                <a:latin typeface="Sans serif"/>
              </a:rPr>
              <a:t> the EWC </a:t>
            </a:r>
            <a:r>
              <a:rPr lang="it-IT" dirty="0" err="1" smtClean="0">
                <a:latin typeface="Sans serif"/>
              </a:rPr>
              <a:t>Directive</a:t>
            </a:r>
            <a:r>
              <a:rPr lang="it-IT" dirty="0" smtClean="0">
                <a:latin typeface="Sans serif"/>
              </a:rPr>
              <a:t> </a:t>
            </a:r>
            <a:r>
              <a:rPr lang="it-IT" dirty="0" err="1" smtClean="0">
                <a:latin typeface="Sans serif"/>
              </a:rPr>
              <a:t>into</a:t>
            </a:r>
            <a:r>
              <a:rPr lang="it-IT" dirty="0" smtClean="0">
                <a:latin typeface="Sans serif"/>
              </a:rPr>
              <a:t> </a:t>
            </a:r>
            <a:r>
              <a:rPr lang="it-IT" dirty="0" err="1" smtClean="0">
                <a:latin typeface="Sans serif"/>
              </a:rPr>
              <a:t>national</a:t>
            </a:r>
            <a:r>
              <a:rPr lang="it-IT" dirty="0" smtClean="0">
                <a:latin typeface="Sans serif"/>
              </a:rPr>
              <a:t> </a:t>
            </a:r>
            <a:r>
              <a:rPr lang="it-IT" dirty="0" err="1" smtClean="0">
                <a:latin typeface="Sans serif"/>
              </a:rPr>
              <a:t>laws</a:t>
            </a:r>
            <a:r>
              <a:rPr lang="it-IT" dirty="0" smtClean="0">
                <a:latin typeface="Sans serif"/>
              </a:rPr>
              <a:t>). </a:t>
            </a:r>
            <a:endParaRPr lang="it-IT" dirty="0">
              <a:latin typeface="Sans serif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2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Sans serif"/>
              </a:rPr>
              <a:t>MuMMIA project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latin typeface="Sans serif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4360" y="1527048"/>
            <a:ext cx="8503920" cy="616068"/>
          </a:xfrm>
        </p:spPr>
        <p:txBody>
          <a:bodyPr/>
          <a:lstStyle/>
          <a:p>
            <a:pPr algn="ctr">
              <a:buNone/>
            </a:pP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ans serif"/>
              </a:rPr>
              <a:t>Which are the causes of such a situation?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Sans serif"/>
            </a:endParaRPr>
          </a:p>
        </p:txBody>
      </p:sp>
      <p:pic>
        <p:nvPicPr>
          <p:cNvPr id="4" name="Picture 3" descr="logo filcam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14290"/>
            <a:ext cx="801032" cy="101778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71472" y="2428868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accent3"/>
                </a:solidFill>
                <a:latin typeface="Sans serif"/>
              </a:rPr>
              <a:t>The factors that obstruct the establishment of EWCs in cross-border TNCs are several. We can distinguish between:</a:t>
            </a:r>
            <a:endParaRPr lang="it-IT" b="1" dirty="0">
              <a:solidFill>
                <a:schemeClr val="accent3"/>
              </a:solidFill>
              <a:latin typeface="Sans serif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071538" y="3643314"/>
            <a:ext cx="2857520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Sans serif"/>
              </a:rPr>
              <a:t>OBJECTIVE FACTORS </a:t>
            </a:r>
            <a:r>
              <a:rPr lang="it-IT" dirty="0" smtClean="0">
                <a:latin typeface="Sans serif"/>
              </a:rPr>
              <a:t>(linked to the complex structure of the TNC)</a:t>
            </a:r>
            <a:endParaRPr lang="it-IT" dirty="0">
              <a:latin typeface="Sans serif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214942" y="3643314"/>
            <a:ext cx="3000396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Sans serif"/>
              </a:rPr>
              <a:t>SUBJECTIVE FACTORS </a:t>
            </a:r>
            <a:r>
              <a:rPr lang="it-IT" dirty="0" smtClean="0">
                <a:latin typeface="Sans serif"/>
              </a:rPr>
              <a:t>(regarding the diverging orientations, priorities and capacities of the actors involved)</a:t>
            </a:r>
            <a:endParaRPr lang="it-IT" dirty="0">
              <a:latin typeface="Sans serif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Sans serif"/>
              </a:rPr>
              <a:t>MuMMIA project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latin typeface="Sans serif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4360" y="1527048"/>
            <a:ext cx="8503920" cy="168763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ans serif"/>
              </a:rPr>
              <a:t>Compared to transnational companies that increasingly change their sectoral and geographical perimeter, trade unions seem to move slowly like a MUMMY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Sans serif"/>
            </a:endParaRPr>
          </a:p>
        </p:txBody>
      </p:sp>
      <p:pic>
        <p:nvPicPr>
          <p:cNvPr id="4" name="Picture 3" descr="logo filcam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14290"/>
            <a:ext cx="801032" cy="101778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000496" y="4016881"/>
            <a:ext cx="46434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 smtClean="0">
                <a:solidFill>
                  <a:schemeClr val="accent3"/>
                </a:solidFill>
                <a:latin typeface="Sans serif"/>
              </a:rPr>
              <a:t>The toolbox they have is not up to the challenges to be faced!</a:t>
            </a:r>
            <a:endParaRPr lang="it-IT" sz="2200" b="1" dirty="0">
              <a:solidFill>
                <a:schemeClr val="accent3"/>
              </a:solidFill>
              <a:latin typeface="Sans serif"/>
            </a:endParaRPr>
          </a:p>
        </p:txBody>
      </p:sp>
      <p:pic>
        <p:nvPicPr>
          <p:cNvPr id="8" name="Picture 7" descr="mummia-TOOLBOX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859545">
            <a:off x="783936" y="3335173"/>
            <a:ext cx="2784231" cy="295767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Sans serif"/>
              </a:rPr>
              <a:t>MuMMIA project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latin typeface="Sans serif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4360" y="1527048"/>
            <a:ext cx="8503920" cy="16876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ans serif"/>
              </a:rPr>
              <a:t>In order to adapt to the cross-nationality and the cross-sectorality of the big companies, trade </a:t>
            </a:r>
            <a:r>
              <a:rPr lang="it-IT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ans serif"/>
              </a:rPr>
              <a:t>unions need </a:t>
            </a:r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ans serif"/>
              </a:rPr>
              <a:t>to strengthen their alliances!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Sans serif"/>
            </a:endParaRPr>
          </a:p>
        </p:txBody>
      </p:sp>
      <p:pic>
        <p:nvPicPr>
          <p:cNvPr id="4" name="Picture 3" descr="logo filcam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14290"/>
            <a:ext cx="801032" cy="10177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0034" y="3633148"/>
            <a:ext cx="814393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chemeClr val="accent3"/>
                </a:solidFill>
                <a:latin typeface="Sans serif"/>
              </a:rPr>
              <a:t>We have to build strong networks </a:t>
            </a:r>
            <a:r>
              <a:rPr lang="it-IT" sz="2000" b="1" dirty="0" err="1" smtClean="0">
                <a:solidFill>
                  <a:schemeClr val="accent3"/>
                </a:solidFill>
                <a:latin typeface="Sans serif"/>
              </a:rPr>
              <a:t>among</a:t>
            </a:r>
            <a:r>
              <a:rPr lang="it-IT" sz="2000" b="1" dirty="0" smtClean="0">
                <a:solidFill>
                  <a:schemeClr val="accent3"/>
                </a:solidFill>
                <a:latin typeface="Sans serif"/>
              </a:rPr>
              <a:t> National and </a:t>
            </a:r>
            <a:r>
              <a:rPr lang="it-IT" sz="2000" b="1" dirty="0" err="1" smtClean="0">
                <a:solidFill>
                  <a:schemeClr val="accent3"/>
                </a:solidFill>
                <a:latin typeface="Sans serif"/>
              </a:rPr>
              <a:t>European</a:t>
            </a:r>
            <a:r>
              <a:rPr lang="it-IT" sz="2000" b="1" dirty="0" smtClean="0">
                <a:solidFill>
                  <a:schemeClr val="accent3"/>
                </a:solidFill>
                <a:latin typeface="Sans serif"/>
              </a:rPr>
              <a:t> </a:t>
            </a:r>
            <a:r>
              <a:rPr lang="it-IT" sz="2000" b="1" dirty="0" err="1" smtClean="0">
                <a:solidFill>
                  <a:schemeClr val="accent3"/>
                </a:solidFill>
                <a:latin typeface="Sans serif"/>
              </a:rPr>
              <a:t>Trade</a:t>
            </a:r>
            <a:r>
              <a:rPr lang="it-IT" sz="2000" b="1" dirty="0" smtClean="0">
                <a:solidFill>
                  <a:schemeClr val="accent3"/>
                </a:solidFill>
                <a:latin typeface="Sans serif"/>
              </a:rPr>
              <a:t> </a:t>
            </a:r>
            <a:r>
              <a:rPr lang="it-IT" sz="2000" b="1" dirty="0" err="1" smtClean="0">
                <a:solidFill>
                  <a:schemeClr val="accent3"/>
                </a:solidFill>
                <a:latin typeface="Sans serif"/>
              </a:rPr>
              <a:t>Unions</a:t>
            </a:r>
            <a:r>
              <a:rPr lang="it-IT" sz="2000" b="1" dirty="0" smtClean="0">
                <a:solidFill>
                  <a:schemeClr val="accent3"/>
                </a:solidFill>
                <a:latin typeface="Sans serif"/>
              </a:rPr>
              <a:t> operating in different sectors. That </a:t>
            </a:r>
            <a:r>
              <a:rPr lang="it-IT" sz="2000" b="1" dirty="0" err="1" smtClean="0">
                <a:solidFill>
                  <a:schemeClr val="accent3"/>
                </a:solidFill>
                <a:latin typeface="Sans serif"/>
              </a:rPr>
              <a:t>is</a:t>
            </a:r>
            <a:r>
              <a:rPr lang="it-IT" sz="2000" b="1" dirty="0" smtClean="0">
                <a:solidFill>
                  <a:schemeClr val="accent3"/>
                </a:solidFill>
                <a:latin typeface="Sans serif"/>
              </a:rPr>
              <a:t> </a:t>
            </a:r>
            <a:r>
              <a:rPr lang="it-IT" sz="2000" b="1" dirty="0" err="1" smtClean="0">
                <a:solidFill>
                  <a:schemeClr val="accent3"/>
                </a:solidFill>
                <a:latin typeface="Sans serif"/>
              </a:rPr>
              <a:t>crucial</a:t>
            </a:r>
            <a:r>
              <a:rPr lang="it-IT" sz="2000" b="1" dirty="0" smtClean="0">
                <a:solidFill>
                  <a:schemeClr val="accent3"/>
                </a:solidFill>
                <a:latin typeface="Sans serif"/>
              </a:rPr>
              <a:t> to successfully establish EWC agreements in cross-border transnational companies and enable workers to exercise their information and consultation rights at company level.</a:t>
            </a:r>
            <a:endParaRPr lang="it-IT" sz="2000" b="1" dirty="0">
              <a:solidFill>
                <a:schemeClr val="accent3"/>
              </a:solidFill>
              <a:latin typeface="Sans serif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t-IT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Sans serif"/>
              </a:rPr>
              <a:t>MuMMIA project</a:t>
            </a:r>
            <a:endParaRPr lang="it-I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  <a:latin typeface="Sans serif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4360" y="2527180"/>
            <a:ext cx="8503920" cy="83038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3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ans serif"/>
              </a:rPr>
              <a:t>THANKS FOR YOUR KIND ATTENTION</a:t>
            </a:r>
            <a:endParaRPr lang="it-IT" sz="3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Sans serif"/>
            </a:endParaRPr>
          </a:p>
        </p:txBody>
      </p:sp>
      <p:pic>
        <p:nvPicPr>
          <p:cNvPr id="4" name="Picture 3" descr="logo filcam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14290"/>
            <a:ext cx="801032" cy="10177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0034" y="3633148"/>
            <a:ext cx="81439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chemeClr val="accent3"/>
                </a:solidFill>
                <a:latin typeface="Sans serif"/>
              </a:rPr>
              <a:t>For further information about the project:</a:t>
            </a:r>
          </a:p>
          <a:p>
            <a:pPr algn="ctr"/>
            <a:r>
              <a:rPr lang="it-IT" sz="2000" b="1" dirty="0" smtClean="0">
                <a:latin typeface="Sans serif"/>
              </a:rPr>
              <a:t>Gabriele Guglielmi</a:t>
            </a:r>
          </a:p>
          <a:p>
            <a:pPr algn="ctr"/>
            <a:r>
              <a:rPr lang="it-IT" sz="2000" b="1" dirty="0" smtClean="0">
                <a:solidFill>
                  <a:schemeClr val="accent3"/>
                </a:solidFill>
                <a:latin typeface="Sans serif"/>
                <a:hlinkClick r:id="rId3"/>
              </a:rPr>
              <a:t>gabriele.guglielmi@filcams.cgil.it</a:t>
            </a:r>
            <a:endParaRPr lang="it-IT" sz="2000" b="1" dirty="0" smtClean="0">
              <a:solidFill>
                <a:schemeClr val="accent3"/>
              </a:solidFill>
              <a:latin typeface="Sans serif"/>
            </a:endParaRPr>
          </a:p>
          <a:p>
            <a:pPr algn="ctr"/>
            <a:r>
              <a:rPr lang="it-IT" sz="2000" b="1" dirty="0" smtClean="0">
                <a:latin typeface="Sans serif"/>
              </a:rPr>
              <a:t>Massimo Frattini</a:t>
            </a:r>
          </a:p>
          <a:p>
            <a:pPr algn="ctr"/>
            <a:r>
              <a:rPr lang="it-IT" sz="2000" b="1" dirty="0" smtClean="0">
                <a:solidFill>
                  <a:schemeClr val="accent3"/>
                </a:solidFill>
                <a:latin typeface="Sans serif"/>
                <a:hlinkClick r:id="rId4"/>
              </a:rPr>
              <a:t>massimo.frattini@filcams.cgil.it</a:t>
            </a:r>
            <a:endParaRPr lang="it-IT" sz="2000" b="1" dirty="0" smtClean="0">
              <a:solidFill>
                <a:schemeClr val="accent3"/>
              </a:solidFill>
              <a:latin typeface="Sans serif"/>
            </a:endParaRPr>
          </a:p>
          <a:p>
            <a:pPr algn="ctr"/>
            <a:r>
              <a:rPr lang="it-IT" sz="2000" b="1" dirty="0" smtClean="0">
                <a:solidFill>
                  <a:schemeClr val="accent3"/>
                </a:solidFill>
                <a:latin typeface="Sans serif"/>
              </a:rPr>
              <a:t>FILCAMS CGIL ITALY</a:t>
            </a:r>
          </a:p>
          <a:p>
            <a:pPr algn="ctr"/>
            <a:endParaRPr lang="it-IT" sz="2000" b="1" dirty="0">
              <a:solidFill>
                <a:schemeClr val="accent3"/>
              </a:solidFill>
              <a:latin typeface="Sans serif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287</TotalTime>
  <Words>378</Words>
  <Application>Microsoft Office PowerPoint</Application>
  <PresentationFormat>Presentazione su schermo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Civic</vt:lpstr>
      <vt:lpstr>Budget heading 04.03.03.03 “Information, Consultation and Participation of Representatives of Undertakings Call for proposals VP/2012/003</vt:lpstr>
      <vt:lpstr>MuMMIA project</vt:lpstr>
      <vt:lpstr>MuMMIA project</vt:lpstr>
      <vt:lpstr>MuMMIA project</vt:lpstr>
      <vt:lpstr>MuMMIA project</vt:lpstr>
      <vt:lpstr>MuMMIA project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MuMMIA – Multisectoral Multinationals Managing Information&amp;Consultation Agreements  </dc:title>
  <dc:creator>a</dc:creator>
  <cp:lastModifiedBy>Massimo</cp:lastModifiedBy>
  <cp:revision>61</cp:revision>
  <dcterms:created xsi:type="dcterms:W3CDTF">2012-05-21T15:12:16Z</dcterms:created>
  <dcterms:modified xsi:type="dcterms:W3CDTF">2012-05-24T08:54:45Z</dcterms:modified>
</cp:coreProperties>
</file>