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4410" r:id="rId3"/>
    <p:sldMasterId id="2147486698" r:id="rId4"/>
    <p:sldMasterId id="2147486821" r:id="rId5"/>
    <p:sldMasterId id="2147486833" r:id="rId6"/>
    <p:sldMasterId id="2147487164" r:id="rId7"/>
  </p:sldMasterIdLst>
  <p:notesMasterIdLst>
    <p:notesMasterId r:id="rId13"/>
  </p:notesMasterIdLst>
  <p:handoutMasterIdLst>
    <p:handoutMasterId r:id="rId14"/>
  </p:handoutMasterIdLst>
  <p:sldIdLst>
    <p:sldId id="620" r:id="rId8"/>
    <p:sldId id="609" r:id="rId9"/>
    <p:sldId id="621" r:id="rId10"/>
    <p:sldId id="622" r:id="rId11"/>
    <p:sldId id="623" r:id="rId12"/>
  </p:sldIdLst>
  <p:sldSz cx="12192000" cy="6858000"/>
  <p:notesSz cx="7010400" cy="9296400"/>
  <p:defaultTextStyle>
    <a:defPPr>
      <a:defRPr lang="it-IT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E736"/>
    <a:srgbClr val="96FF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15" autoAdjust="0"/>
    <p:restoredTop sz="98757" autoAdjust="0"/>
  </p:normalViewPr>
  <p:slideViewPr>
    <p:cSldViewPr snapToGrid="0" snapToObjects="1" showGuides="1">
      <p:cViewPr varScale="1">
        <p:scale>
          <a:sx n="49" d="100"/>
          <a:sy n="49" d="100"/>
        </p:scale>
        <p:origin x="91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Excel2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Produttività Oraria 2016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Produttività!$D$3</c:f>
              <c:strCache>
                <c:ptCount val="1"/>
                <c:pt idx="0">
                  <c:v>119,39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Lbls>
            <c:spPr>
              <a:solidFill>
                <a:schemeClr val="bg1"/>
              </a:solidFill>
              <a:ln>
                <a:solidFill>
                  <a:sysClr val="windowText" lastClr="000000"/>
                </a:solidFill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Produttività!$A$3:$A$6</c:f>
              <c:strCache>
                <c:ptCount val="4"/>
                <c:pt idx="0">
                  <c:v>PNT</c:v>
                </c:pt>
                <c:pt idx="1">
                  <c:v>BS</c:v>
                </c:pt>
                <c:pt idx="2">
                  <c:v>TOYS</c:v>
                </c:pt>
                <c:pt idx="3">
                  <c:v>PNT Retail Group</c:v>
                </c:pt>
              </c:strCache>
            </c:strRef>
          </c:cat>
          <c:val>
            <c:numRef>
              <c:f>Produttività!$D$3:$D$6</c:f>
              <c:numCache>
                <c:formatCode>#,##0.00</c:formatCode>
                <c:ptCount val="4"/>
                <c:pt idx="0">
                  <c:v>119.38505371788359</c:v>
                </c:pt>
                <c:pt idx="1">
                  <c:v>163.20593109379587</c:v>
                </c:pt>
                <c:pt idx="2">
                  <c:v>155.33518288225065</c:v>
                </c:pt>
                <c:pt idx="3">
                  <c:v>142.4526354161199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5749456"/>
        <c:axId val="415743576"/>
      </c:barChart>
      <c:catAx>
        <c:axId val="415749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15743576"/>
        <c:crosses val="autoZero"/>
        <c:auto val="1"/>
        <c:lblAlgn val="ctr"/>
        <c:lblOffset val="100"/>
        <c:noMultiLvlLbl val="0"/>
      </c:catAx>
      <c:valAx>
        <c:axId val="41574357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415749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Indice di Costo 2016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Produttività!$D$26:$D$29</c:f>
              <c:strCache>
                <c:ptCount val="4"/>
                <c:pt idx="0">
                  <c:v>19,05</c:v>
                </c:pt>
                <c:pt idx="1">
                  <c:v>10,31</c:v>
                </c:pt>
                <c:pt idx="2">
                  <c:v>13,53</c:v>
                </c:pt>
                <c:pt idx="3">
                  <c:v>14,79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Lbls>
            <c:spPr>
              <a:solidFill>
                <a:schemeClr val="bg1"/>
              </a:solidFill>
              <a:ln>
                <a:solidFill>
                  <a:sysClr val="windowText" lastClr="000000"/>
                </a:solidFill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Produttività!$A$3:$A$6</c:f>
              <c:strCache>
                <c:ptCount val="4"/>
                <c:pt idx="0">
                  <c:v>PNT</c:v>
                </c:pt>
                <c:pt idx="1">
                  <c:v>BS</c:v>
                </c:pt>
                <c:pt idx="2">
                  <c:v>TOYS</c:v>
                </c:pt>
                <c:pt idx="3">
                  <c:v>PNT Reatil Group</c:v>
                </c:pt>
              </c:strCache>
            </c:strRef>
          </c:cat>
          <c:val>
            <c:numRef>
              <c:f>Produttività!$D$26:$D$29</c:f>
              <c:numCache>
                <c:formatCode>#,##0.00</c:formatCode>
                <c:ptCount val="4"/>
                <c:pt idx="0">
                  <c:v>19.053549216464944</c:v>
                </c:pt>
                <c:pt idx="1">
                  <c:v>10.31355357423457</c:v>
                </c:pt>
                <c:pt idx="2">
                  <c:v>13.530526679127721</c:v>
                </c:pt>
                <c:pt idx="3">
                  <c:v>14.793450234639694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5739264"/>
        <c:axId val="415747496"/>
      </c:barChart>
      <c:catAx>
        <c:axId val="415739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15747496"/>
        <c:crosses val="autoZero"/>
        <c:auto val="1"/>
        <c:lblAlgn val="ctr"/>
        <c:lblOffset val="100"/>
        <c:noMultiLvlLbl val="0"/>
      </c:catAx>
      <c:valAx>
        <c:axId val="41574749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4157392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it-IT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970159" y="0"/>
            <a:ext cx="3038604" cy="46526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95FA7BD-7504-994C-A5AD-B59E861DCF09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831135"/>
            <a:ext cx="3038604" cy="465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970159" y="8831135"/>
            <a:ext cx="3038604" cy="46526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C375ABB-A7EA-EC4C-B354-928CF7C502D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80695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26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6DD962B-F866-BD46-9D2B-CDE7BF5AE30B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0713" y="4414824"/>
            <a:ext cx="5608975" cy="41844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829648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70159" y="8829648"/>
            <a:ext cx="3038604" cy="46526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BAEC4CB-0D3F-1042-8CEF-8CA048AB6F4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6938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39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A240E31-6796-794C-BD3B-ED8F6CB5D929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964CFB9-16F2-244A-9029-08EEEF39C8F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0091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A6F4236-B07A-A041-A700-6F195E94DC7F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68BAC0F-A15C-D647-892B-B4F133036EA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9163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52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52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DCFB9E2-0BA6-EC4D-8501-108DD59EAA72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10D9D83-FC70-DC4B-82C9-2B1E1E35036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36915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.T. Kearney TitleOnly 20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2248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nterno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952465" y="754386"/>
            <a:ext cx="7524803" cy="29684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EE2B74"/>
              </a:buClr>
              <a:buFont typeface="Trebuchet MS"/>
              <a:buNone/>
              <a:defRPr sz="2000" b="1" i="1" u="none" strike="noStrike" cap="none">
                <a:solidFill>
                  <a:srgbClr val="EE2B74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050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417" y="177800"/>
            <a:ext cx="11988800" cy="45720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19200" y="64008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068E680-788F-4FAE-8E9A-E45867B01DBB}" type="datetime1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472084" y="64008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34E91C7-84FD-3041-9CC1-561656EB1D4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10724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39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D87E8FF-4B58-C245-9279-DF3F3D851172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0FBE388-E352-0044-B7DD-AD18317F8B8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4546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D91D4AE-CBDB-A746-BEB1-87C0972AB773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8F9E7F5-49B2-934F-AA7B-8A23A5890D8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87134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14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6EFA9F8-5D7A-5745-96B1-98E1F4C7B0C6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863F22D-6217-9340-B5C4-005B6162E33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73706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7E52401-325B-0945-B771-8E873E04E14D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A28E68C-946B-CB4B-BDF0-3E9A8B9C4EF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691606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78" y="1535114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B104B25-3164-A648-9745-8D0E65385E51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42D2F09-7B22-AB49-A703-8A655495A95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8693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9706202-B845-FC4C-859F-853A7B2AC32A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271C45F-C94E-3B42-87E1-79446D9CEA8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483141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F413624-0D11-424F-93BE-A2F8289326EF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8A51CD01-1FBC-1148-9E7F-CFA2B21A304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974264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742C509-C2C2-AB4D-ABEE-9A0B26EABF77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4AE4B86-72DD-6743-BBEB-A7C09876CFA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659378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0EF248B-9823-CE4B-8C32-F088CC990271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008D8D4-7DCB-9649-8C6B-F1B3E0F5364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260419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7AF5B4B-CBB8-4740-A2E5-FCC5E48B9A58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F51A673-B264-B945-ABC7-9FF5DE4CAD3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439424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0FA0F09-09D3-5C40-BAAB-6C4D81B448D4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85D57F91-EADF-CE48-8B56-DB2BA5B5F79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121903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52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52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E3233CA-E004-324D-98A7-F44FA3261F0C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BB885DB-6309-034C-8B01-13791A5F032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890260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39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A1290C94-0C12-0148-96B9-820FDC7B0F1B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14A7C50-6A9B-6E44-9D3A-6DFC0A10D01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410565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99A36AA9-F828-F54F-BAEE-D3616EEB6D48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0CB3417-BE30-7943-A770-76B62A1E073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18780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14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2D5306E8-82E2-7343-B01E-5D46AA15C2C0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F81AF8B-7AAE-B841-9929-F189FAA0416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735985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26FAE6F8-82F6-CE4F-A585-A5B18FEFBE3B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380C156-A9AC-DA4F-9C8B-18CB5954349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18668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14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682397E-39D2-5E4C-84E4-230C5D26F5EB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BFCA219-6031-C444-9044-8412CC52D7C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478857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78" y="1535114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A8AEB80-0F76-9647-8F65-9B2E2E659F41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2FEA5C2-483D-1D4F-ABF2-6A3960E3229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221817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E0CD45EB-FBAA-9249-B1A7-EB9B60CB67F9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7DFA5AA-0B9C-B445-8F86-1086A02896C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870807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E6D2A78-8625-904B-B34A-FED5FFB6D70C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1C80FC3-C961-FA4A-9FE6-9B34EF4993D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680902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FC334155-3FF1-E74C-8E5F-959A8583AB93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8DE2214-4F5D-9441-BE4B-1D3ACA0661E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09573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93E2C62-C2C3-6E4E-BAF4-193026BFD367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13749C4-DB73-9B45-8708-6D4E2C8A989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13555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96DA0677-B0A4-DC4E-A31D-0C41F4AD4638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8220639-3E89-1C45-A1AD-8EF6139611C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953684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52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52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967854AF-FD4F-954A-A0E4-4C2E044D2E9E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9A04D23-E280-3E48-83F6-5A7A7178513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308916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39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5CD513C-80B4-CC42-B73B-9B6264EB29F4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7108713-12A3-2642-B7DD-50956167AB0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857715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8BCB1810-1309-4C4F-B15E-8FBB65218E6F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00EDE5A-91BB-9F43-8811-D63C9D09239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050939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14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62C1913-AAAB-2547-A38D-9472C51A2241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CC07552-9FE6-2046-9838-53CD44D86D3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6707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1B63177-FDA5-614C-8ADE-80DB2AF84432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A031D0F-40BA-ED49-8A24-994ECD331E3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673272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448D73E-C523-5A45-9ABA-9D4A14851B89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0FA1427-DFB3-9442-96D2-9EFEEA82A55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893238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78" y="1535114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BB7A987-F7B6-DE45-AC1D-136F2BB73B62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DDC7975-59E7-2C41-B32A-6F0D622489F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436882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6F07DC4-610E-6C40-8601-B618D43B3BD5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41DB900-304C-4F4D-B46D-E1C205D1D5F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3473420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9049C26-5477-EF4D-ABFB-12104D856129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670C0A9-9F96-7146-B5B5-203C2B736ED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265424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5345EB0-E708-414C-92AB-D88E31F3C496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07D60D2-2EBA-FF40-9166-A21C9ECEF21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906816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35F223B-8614-B84C-B9E6-3321ABCC1497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AB6EDD3-BEA0-114E-B16A-17C639A01F2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226671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D61A10E-DFD8-374B-8565-53935677993D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7A11B16-7D46-B94B-881E-E4DE67F21A1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683284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52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52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5F40948-B136-664B-B731-CA52B5ED9440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37D5A11-2D15-8A4C-A7AF-1F18C519381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495454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417" y="177800"/>
            <a:ext cx="11988800" cy="45720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19200" y="64008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8AD8EA31-0322-4FAD-9DC5-14724988A4AA}" type="datetime1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472084" y="64008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439858D-CC5E-F648-ADA8-551E59F86F2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722937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417" y="177800"/>
            <a:ext cx="11988800" cy="45720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19200" y="64008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551BA18-05EC-47A0-A69F-407F08B142F6}" type="datetime1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472084" y="64008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B055FDF-1570-134D-A5D5-A5B92EB2E65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760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78" y="1535114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C19A190-3583-4F4D-AD81-D533D69176FF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E9271A4-F213-474C-9703-4B4E6D0438A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303928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417" y="177800"/>
            <a:ext cx="11988800" cy="45720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19200" y="64008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25A60EA-5289-4016-B2FD-4B91F9CBD746}" type="datetime1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472084" y="64008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86CF4FC-C5AB-3D48-A87D-F1AA1626975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498216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417" y="177800"/>
            <a:ext cx="11988800" cy="45720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19200" y="6400800"/>
            <a:ext cx="2540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F299AC5-0C8E-41DB-8F61-2EBDEF3462AD}" type="datetime1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472084" y="6400800"/>
            <a:ext cx="2540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2236D5E-9107-BF41-AFF4-DBCB604A4EF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2360280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708" y="162000"/>
            <a:ext cx="11068061" cy="831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D4D4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733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39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33723AF-56CB-944B-9A1D-E52BDF749B87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84E94DC7-DC7D-8D47-BB62-1064C86F9C3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086432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F747BD7-09C3-E541-957A-C88775733B0E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D904EDD-8A96-6742-B336-E484EA2D450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24171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14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FE69955-C4F8-4A45-8927-CE133A330B9A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F4EBB70-6EFC-3746-9615-3E4184F57A0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87768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AB05C42-B026-0D4B-B1CA-D499B468C7EE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68115CA-FC3F-A244-9ACC-A117C202DF1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56973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78" y="1535114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446C48B-4C31-1244-ACCB-49B6724B9DDC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5F5F104-AAB7-DE42-A7CA-F8E30F7D7F8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35213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7DF5A2B-9CEA-7444-A032-B219D7A05246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2DCC20C-F97A-ED4A-B876-1F382052DB5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2723589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3D75F5C-2B12-C94F-9305-1FB3BDF7CDDE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F00446A-601A-4345-83CF-7050EF6CB09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2919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CC5876D-837F-7A42-911F-A7E84AFA6B6E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0C08836-EA81-BD4D-B442-F9F7EFA1E03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8009718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C987729-E919-B540-B834-4139DC881271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1984F95-9F45-4546-B899-D492172E96B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353130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8F2D6D9-3467-FD49-8430-B9DAE4735FD2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B7DB837-B2AC-5948-998E-9D07429EB19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785050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536C8F7-E653-1547-B3DA-22FD82C16C1B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A5718BC-A134-9A4F-95B7-A7C77C88E8B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150511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52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52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B6D91B8-B0D6-0549-8A67-6FCF1048CC67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7D462E0-A1D0-FE48-8865-28579682F60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4314274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39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B6D8E05-1DA2-7643-B193-B340A0DF1469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D7EB58E-D50D-5449-B06D-2407C3EF53C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9951840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4F67301-9DC4-A247-B578-82B6525A2F53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CFE1AAE-1144-A048-817C-CA5534153A9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8172457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14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81CA0E6A-F078-E542-94E6-6B5523EC11B4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4271EE2-8BB6-CF4E-99D1-D9AB3B3599A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4142232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971E0C9-8785-2048-870F-4F8FE06D0C8A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5190760-2E7F-C44F-A4C6-64D09C90078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8496360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78" y="1535114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814C37D8-92A5-8F4C-9FE2-14A2E3D53AD5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E4F5907-08A8-6047-A8A3-FDDF766C61B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0812663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1B05DE0-A8EE-DF4A-8065-66F29BF941EE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E7F4DED-7B0F-FA49-8184-50C5907741A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89289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73D1B17-0A2E-AB4E-A62E-CAB767E6E41B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4782861-FDC4-394B-A814-0149B8381CD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094750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929CD0F-4112-D14A-925B-F3F4D4BEAF6A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BB05D5A-463D-9D4A-B138-7EC69AC176A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69097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5B582C9-D448-7949-9D41-25FF3B2CA4BA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9ECEA1E-BB1A-0D4A-9E9A-7B2E30E52E8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9814829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64DE89C-182A-8647-AF6D-727316CEFA50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C15528D-4DA1-EE4B-B4A7-B996E3D0234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9691032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431F679-E786-7D4C-BD2B-EBC01A34B3A1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4F469AB-FF5E-8B4D-8B63-76CA95714CF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7709256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52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52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8100A440-FBFE-714C-B645-D77F591A77B8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1B84231-9DB7-9849-AAA3-467D440BE47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8018588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27115D4-C461-A545-B2EB-8B8C0F7D0776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3573601-93C4-B94C-B624-2F3CC745BB8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3718028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B5B3E2D-0CC6-FE44-9D29-8E903B437BE4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C26C8CA-AB34-574E-847F-B54705E68E5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3560286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EF3A30E-7FC4-BA48-8841-57C69BDB6D86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16ACD3C-82B9-5B4F-AA70-B7849B43367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0689081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366A17F-4AD8-D848-B5E1-1BDE2E135B91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BF80C9F-5862-974B-A8DA-23B0AF0416C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4285657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DB8475D-ED85-554B-AAA3-A6D1A78338A4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79D9B96-6777-AB4D-9790-77314F79003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0019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E08E590-A738-AF46-B875-277CB9141B79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01FEBB6-B481-BB47-A4A0-2FF5BBB3B13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1147881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476F61D-95AB-2043-B3F4-70C548439847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A9DE9B5-9592-F34A-9FA4-DAC22990F87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551332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30B13A8-F27F-F442-A087-E705128957ED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8C7FE0B-1D23-864A-A7C6-22C1083F5AE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7631582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C83168F-02A3-5547-8098-0E05F9847878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82350B7-E80A-0041-A582-B25C83EE7E5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72299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BC90848-C949-CC45-A7EC-693F8CDB7F11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8BFE6D8-F761-D54B-92E5-562ADD81A8F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6521765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E31B6C7-944D-E94A-AB2F-A59F3BE81EFB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DB877E7-576B-DE41-A0C1-38CF3D3FA88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157411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541D910F-DDFC-0940-A87F-88461ABCDFB9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A8578C1-E52D-2649-8520-64747841F67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27244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B7429D07-B691-8345-8FB6-B4FB51E6D5AB}" type="datetimeFigureOut">
              <a:rPr lang="it-IT" altLang="it-IT"/>
              <a:pPr>
                <a:defRPr/>
              </a:pPr>
              <a:t>16/02/2017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AC45115-FC1E-D24B-8606-3FE399B7663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4876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 userDrawn="1"/>
        </p:nvSpPr>
        <p:spPr>
          <a:xfrm>
            <a:off x="1219200" y="937178"/>
            <a:ext cx="10668000" cy="188259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Rettangolo 4"/>
          <p:cNvSpPr/>
          <p:nvPr userDrawn="1"/>
        </p:nvSpPr>
        <p:spPr>
          <a:xfrm>
            <a:off x="1219200" y="14"/>
            <a:ext cx="10668000" cy="188259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" name="Rettangolo 5"/>
          <p:cNvSpPr/>
          <p:nvPr userDrawn="1"/>
        </p:nvSpPr>
        <p:spPr>
          <a:xfrm>
            <a:off x="-1" y="188259"/>
            <a:ext cx="12027804" cy="877824"/>
          </a:xfrm>
          <a:prstGeom prst="rect">
            <a:avLst/>
          </a:prstGeom>
          <a:solidFill>
            <a:srgbClr val="333333"/>
          </a:solidFill>
          <a:ln>
            <a:solidFill>
              <a:schemeClr val="tx2">
                <a:lumMod val="25000"/>
                <a:lumOff val="75000"/>
              </a:schemeClr>
            </a:solidFill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929" r:id="rId1"/>
    <p:sldLayoutId id="2147487930" r:id="rId2"/>
    <p:sldLayoutId id="2147487931" r:id="rId3"/>
    <p:sldLayoutId id="2147487932" r:id="rId4"/>
    <p:sldLayoutId id="2147487933" r:id="rId5"/>
    <p:sldLayoutId id="2147487934" r:id="rId6"/>
    <p:sldLayoutId id="2147487935" r:id="rId7"/>
    <p:sldLayoutId id="2147487936" r:id="rId8"/>
    <p:sldLayoutId id="2147487937" r:id="rId9"/>
    <p:sldLayoutId id="2147487938" r:id="rId10"/>
    <p:sldLayoutId id="2147487939" r:id="rId11"/>
    <p:sldLayoutId id="2147488019" r:id="rId12"/>
    <p:sldLayoutId id="2147488020" r:id="rId13"/>
    <p:sldLayoutId id="2147488021" r:id="rId1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 userDrawn="1"/>
        </p:nvSpPr>
        <p:spPr>
          <a:xfrm>
            <a:off x="1" y="1880417"/>
            <a:ext cx="6597651" cy="4977597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7" name="Rettangolo 6"/>
          <p:cNvSpPr/>
          <p:nvPr userDrawn="1"/>
        </p:nvSpPr>
        <p:spPr>
          <a:xfrm>
            <a:off x="1219200" y="14"/>
            <a:ext cx="10668000" cy="188259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Rettangolo 8"/>
          <p:cNvSpPr/>
          <p:nvPr userDrawn="1"/>
        </p:nvSpPr>
        <p:spPr>
          <a:xfrm>
            <a:off x="0" y="1002579"/>
            <a:ext cx="11887200" cy="877824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944" r:id="rId1"/>
    <p:sldLayoutId id="2147487945" r:id="rId2"/>
    <p:sldLayoutId id="2147487946" r:id="rId3"/>
    <p:sldLayoutId id="2147487947" r:id="rId4"/>
    <p:sldLayoutId id="2147487948" r:id="rId5"/>
    <p:sldLayoutId id="2147487949" r:id="rId6"/>
    <p:sldLayoutId id="2147487950" r:id="rId7"/>
    <p:sldLayoutId id="2147487951" r:id="rId8"/>
    <p:sldLayoutId id="2147487952" r:id="rId9"/>
    <p:sldLayoutId id="2147487953" r:id="rId10"/>
    <p:sldLayoutId id="214748795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 userDrawn="1"/>
        </p:nvSpPr>
        <p:spPr>
          <a:xfrm>
            <a:off x="2832865" y="1880417"/>
            <a:ext cx="6597651" cy="4977597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7" name="Rettangolo 6"/>
          <p:cNvSpPr/>
          <p:nvPr userDrawn="1"/>
        </p:nvSpPr>
        <p:spPr>
          <a:xfrm>
            <a:off x="1219200" y="14"/>
            <a:ext cx="10668000" cy="188259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9" name="Rettangolo 8"/>
          <p:cNvSpPr/>
          <p:nvPr userDrawn="1"/>
        </p:nvSpPr>
        <p:spPr>
          <a:xfrm>
            <a:off x="0" y="1002579"/>
            <a:ext cx="11887200" cy="877824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955" r:id="rId1"/>
    <p:sldLayoutId id="2147487956" r:id="rId2"/>
    <p:sldLayoutId id="2147487957" r:id="rId3"/>
    <p:sldLayoutId id="2147487958" r:id="rId4"/>
    <p:sldLayoutId id="2147487959" r:id="rId5"/>
    <p:sldLayoutId id="2147487960" r:id="rId6"/>
    <p:sldLayoutId id="2147487961" r:id="rId7"/>
    <p:sldLayoutId id="2147487962" r:id="rId8"/>
    <p:sldLayoutId id="2147487963" r:id="rId9"/>
    <p:sldLayoutId id="2147487964" r:id="rId10"/>
    <p:sldLayoutId id="214748796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 userDrawn="1"/>
        </p:nvSpPr>
        <p:spPr>
          <a:xfrm>
            <a:off x="1219200" y="937178"/>
            <a:ext cx="10668000" cy="188259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Rettangolo 4"/>
          <p:cNvSpPr/>
          <p:nvPr userDrawn="1"/>
        </p:nvSpPr>
        <p:spPr>
          <a:xfrm>
            <a:off x="1219200" y="14"/>
            <a:ext cx="10668000" cy="188259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6" name="Rettangolo 5"/>
          <p:cNvSpPr/>
          <p:nvPr userDrawn="1"/>
        </p:nvSpPr>
        <p:spPr>
          <a:xfrm>
            <a:off x="-1" y="188259"/>
            <a:ext cx="12027804" cy="877824"/>
          </a:xfrm>
          <a:prstGeom prst="rect">
            <a:avLst/>
          </a:prstGeom>
          <a:solidFill>
            <a:srgbClr val="333333"/>
          </a:solidFill>
          <a:ln>
            <a:solidFill>
              <a:schemeClr val="tx2">
                <a:lumMod val="25000"/>
                <a:lumOff val="75000"/>
              </a:schemeClr>
            </a:solidFill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966" r:id="rId1"/>
    <p:sldLayoutId id="2147487967" r:id="rId2"/>
    <p:sldLayoutId id="2147487968" r:id="rId3"/>
    <p:sldLayoutId id="2147487969" r:id="rId4"/>
    <p:sldLayoutId id="2147487970" r:id="rId5"/>
    <p:sldLayoutId id="2147487971" r:id="rId6"/>
    <p:sldLayoutId id="2147487972" r:id="rId7"/>
    <p:sldLayoutId id="2147487973" r:id="rId8"/>
    <p:sldLayoutId id="2147487974" r:id="rId9"/>
    <p:sldLayoutId id="2147487975" r:id="rId10"/>
    <p:sldLayoutId id="2147487976" r:id="rId11"/>
    <p:sldLayoutId id="2147487977" r:id="rId12"/>
    <p:sldLayoutId id="2147487978" r:id="rId13"/>
    <p:sldLayoutId id="2147487979" r:id="rId14"/>
    <p:sldLayoutId id="2147487980" r:id="rId15"/>
    <p:sldLayoutId id="2147487926" r:id="rId16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 userDrawn="1"/>
        </p:nvSpPr>
        <p:spPr>
          <a:xfrm>
            <a:off x="1" y="1880417"/>
            <a:ext cx="6597651" cy="4977597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7" name="Rettangolo 6"/>
          <p:cNvSpPr/>
          <p:nvPr userDrawn="1"/>
        </p:nvSpPr>
        <p:spPr>
          <a:xfrm>
            <a:off x="1219200" y="14"/>
            <a:ext cx="10668000" cy="188259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9" name="Rettangolo 8"/>
          <p:cNvSpPr/>
          <p:nvPr userDrawn="1"/>
        </p:nvSpPr>
        <p:spPr>
          <a:xfrm>
            <a:off x="0" y="1002579"/>
            <a:ext cx="11887200" cy="877824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981" r:id="rId1"/>
    <p:sldLayoutId id="2147487982" r:id="rId2"/>
    <p:sldLayoutId id="2147487983" r:id="rId3"/>
    <p:sldLayoutId id="2147487984" r:id="rId4"/>
    <p:sldLayoutId id="2147487985" r:id="rId5"/>
    <p:sldLayoutId id="2147487986" r:id="rId6"/>
    <p:sldLayoutId id="2147487987" r:id="rId7"/>
    <p:sldLayoutId id="2147487988" r:id="rId8"/>
    <p:sldLayoutId id="2147487989" r:id="rId9"/>
    <p:sldLayoutId id="2147487990" r:id="rId10"/>
    <p:sldLayoutId id="214748799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 userDrawn="1"/>
        </p:nvSpPr>
        <p:spPr>
          <a:xfrm>
            <a:off x="1219200" y="937178"/>
            <a:ext cx="10668000" cy="188259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Rettangolo 4"/>
          <p:cNvSpPr/>
          <p:nvPr userDrawn="1"/>
        </p:nvSpPr>
        <p:spPr>
          <a:xfrm>
            <a:off x="1219200" y="14"/>
            <a:ext cx="10668000" cy="188259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6" name="Rettangolo 5"/>
          <p:cNvSpPr/>
          <p:nvPr userDrawn="1"/>
        </p:nvSpPr>
        <p:spPr>
          <a:xfrm>
            <a:off x="-1" y="188259"/>
            <a:ext cx="12027804" cy="877824"/>
          </a:xfrm>
          <a:prstGeom prst="rect">
            <a:avLst/>
          </a:prstGeom>
          <a:solidFill>
            <a:srgbClr val="333333"/>
          </a:solidFill>
          <a:ln>
            <a:solidFill>
              <a:schemeClr val="tx2">
                <a:lumMod val="25000"/>
                <a:lumOff val="75000"/>
              </a:schemeClr>
            </a:solidFill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992" r:id="rId1"/>
    <p:sldLayoutId id="2147487993" r:id="rId2"/>
    <p:sldLayoutId id="2147487994" r:id="rId3"/>
    <p:sldLayoutId id="2147487995" r:id="rId4"/>
    <p:sldLayoutId id="2147487996" r:id="rId5"/>
    <p:sldLayoutId id="2147487997" r:id="rId6"/>
    <p:sldLayoutId id="2147487998" r:id="rId7"/>
    <p:sldLayoutId id="2147487999" r:id="rId8"/>
    <p:sldLayoutId id="2147488000" r:id="rId9"/>
    <p:sldLayoutId id="2147488001" r:id="rId10"/>
    <p:sldLayoutId id="214748800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 userDrawn="1"/>
        </p:nvSpPr>
        <p:spPr>
          <a:xfrm>
            <a:off x="1219200" y="937176"/>
            <a:ext cx="10668000" cy="188259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Rettangolo 4"/>
          <p:cNvSpPr/>
          <p:nvPr userDrawn="1"/>
        </p:nvSpPr>
        <p:spPr>
          <a:xfrm>
            <a:off x="1219200" y="2"/>
            <a:ext cx="10668000" cy="188259"/>
          </a:xfrm>
          <a:prstGeom prst="rect">
            <a:avLst/>
          </a:prstGeom>
          <a:solidFill>
            <a:srgbClr val="88E736"/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6" name="Rettangolo 5"/>
          <p:cNvSpPr/>
          <p:nvPr userDrawn="1"/>
        </p:nvSpPr>
        <p:spPr>
          <a:xfrm>
            <a:off x="-1" y="188259"/>
            <a:ext cx="12027804" cy="877824"/>
          </a:xfrm>
          <a:prstGeom prst="rect">
            <a:avLst/>
          </a:prstGeom>
          <a:solidFill>
            <a:srgbClr val="333333"/>
          </a:solidFill>
          <a:ln>
            <a:solidFill>
              <a:schemeClr val="tx2">
                <a:lumMod val="25000"/>
                <a:lumOff val="75000"/>
              </a:schemeClr>
            </a:solidFill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003" r:id="rId1"/>
    <p:sldLayoutId id="2147488004" r:id="rId2"/>
    <p:sldLayoutId id="2147488005" r:id="rId3"/>
    <p:sldLayoutId id="2147488006" r:id="rId4"/>
    <p:sldLayoutId id="2147488007" r:id="rId5"/>
    <p:sldLayoutId id="2147488008" r:id="rId6"/>
    <p:sldLayoutId id="2147488009" r:id="rId7"/>
    <p:sldLayoutId id="2147488010" r:id="rId8"/>
    <p:sldLayoutId id="2147488011" r:id="rId9"/>
    <p:sldLayoutId id="2147488012" r:id="rId10"/>
    <p:sldLayoutId id="214748801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9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olo 19"/>
          <p:cNvSpPr>
            <a:spLocks noGrp="1"/>
          </p:cNvSpPr>
          <p:nvPr>
            <p:ph type="title"/>
          </p:nvPr>
        </p:nvSpPr>
        <p:spPr bwMode="auto">
          <a:xfrm>
            <a:off x="1524000" y="274638"/>
            <a:ext cx="9017000" cy="817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t-IT" altLang="it-IT" sz="3400" dirty="0">
                <a:solidFill>
                  <a:srgbClr val="FFFFFF"/>
                </a:solidFill>
                <a:latin typeface="Calibri Light" charset="0"/>
                <a:ea typeface="MS PGothic" charset="-128"/>
              </a:rPr>
              <a:t>PERSONE: le Nostre Risorse sulla «Rete» </a:t>
            </a:r>
          </a:p>
        </p:txBody>
      </p:sp>
      <p:pic>
        <p:nvPicPr>
          <p:cNvPr id="1259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2055813"/>
            <a:ext cx="1681162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56" name="Rettangolo 18"/>
          <p:cNvSpPr>
            <a:spLocks noChangeArrowheads="1"/>
          </p:cNvSpPr>
          <p:nvPr/>
        </p:nvSpPr>
        <p:spPr bwMode="auto">
          <a:xfrm>
            <a:off x="3511550" y="2143125"/>
            <a:ext cx="6096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r>
              <a:rPr lang="it-IT" altLang="it-IT" b="1" dirty="0" smtClean="0"/>
              <a:t>FTE	dicembre 2016</a:t>
            </a:r>
            <a:r>
              <a:rPr lang="it-IT" altLang="it-IT" b="1" dirty="0"/>
              <a:t>	</a:t>
            </a:r>
            <a:r>
              <a:rPr lang="it-IT" altLang="it-IT" b="1" dirty="0" smtClean="0"/>
              <a:t>741</a:t>
            </a:r>
            <a:endParaRPr lang="es-ES_tradnl" altLang="it-IT" b="1" dirty="0"/>
          </a:p>
        </p:txBody>
      </p:sp>
      <p:pic>
        <p:nvPicPr>
          <p:cNvPr id="12595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1" y="2759075"/>
            <a:ext cx="15081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5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3589338"/>
            <a:ext cx="20161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59" name="Rettangolo 22"/>
          <p:cNvSpPr>
            <a:spLocks noChangeArrowheads="1"/>
          </p:cNvSpPr>
          <p:nvPr/>
        </p:nvSpPr>
        <p:spPr bwMode="auto">
          <a:xfrm>
            <a:off x="3540125" y="2959101"/>
            <a:ext cx="6096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r>
              <a:rPr lang="it-IT" altLang="it-IT" b="1" dirty="0"/>
              <a:t>FTE	dicembre 2016 	</a:t>
            </a:r>
            <a:r>
              <a:rPr lang="it-IT" altLang="it-IT" b="1" dirty="0" smtClean="0"/>
              <a:t>941* </a:t>
            </a:r>
            <a:endParaRPr lang="es-ES_tradnl" altLang="it-IT" b="1" dirty="0"/>
          </a:p>
          <a:p>
            <a:endParaRPr lang="it-IT" altLang="it-IT" dirty="0"/>
          </a:p>
        </p:txBody>
      </p:sp>
      <p:sp>
        <p:nvSpPr>
          <p:cNvPr id="125960" name="Rettangolo 23"/>
          <p:cNvSpPr>
            <a:spLocks noChangeArrowheads="1"/>
          </p:cNvSpPr>
          <p:nvPr/>
        </p:nvSpPr>
        <p:spPr bwMode="auto">
          <a:xfrm>
            <a:off x="3511551" y="3821114"/>
            <a:ext cx="3489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r>
              <a:rPr lang="it-IT" altLang="it-IT" b="1" dirty="0"/>
              <a:t>FTE	dicembre 2016 	</a:t>
            </a:r>
            <a:r>
              <a:rPr lang="it-IT" altLang="it-IT" b="1" dirty="0" smtClean="0"/>
              <a:t>272,6</a:t>
            </a:r>
            <a:endParaRPr lang="es-ES_tradnl" altLang="it-IT" b="1" dirty="0"/>
          </a:p>
        </p:txBody>
      </p:sp>
      <p:pic>
        <p:nvPicPr>
          <p:cNvPr id="125961" name="Immagin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314" y="2644776"/>
            <a:ext cx="3627437" cy="235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ttangolo 25"/>
          <p:cNvSpPr/>
          <p:nvPr/>
        </p:nvSpPr>
        <p:spPr>
          <a:xfrm>
            <a:off x="5716589" y="5467350"/>
            <a:ext cx="5426486" cy="8079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b="1" dirty="0" smtClean="0">
                <a:ea typeface="MS PGothic" charset="0"/>
                <a:cs typeface="MS PGothic" charset="0"/>
              </a:rPr>
              <a:t>*HC- New </a:t>
            </a:r>
            <a:r>
              <a:rPr lang="it-IT" b="1" dirty="0">
                <a:ea typeface="MS PGothic" charset="0"/>
                <a:cs typeface="MS PGothic" charset="0"/>
              </a:rPr>
              <a:t>format </a:t>
            </a:r>
            <a:endParaRPr lang="it-IT" b="1" dirty="0" smtClean="0">
              <a:ea typeface="MS PGothic" charset="0"/>
              <a:cs typeface="MS PGothic" charset="0"/>
            </a:endParaRPr>
          </a:p>
          <a:p>
            <a:pPr>
              <a:defRPr/>
            </a:pPr>
            <a:r>
              <a:rPr lang="it-IT" b="1" dirty="0" smtClean="0">
                <a:ea typeface="MS PGothic" charset="0"/>
                <a:cs typeface="MS PGothic" charset="0"/>
              </a:rPr>
              <a:t>Sono c.a. 191 di cui 134  new + 57 trasferimenti  Interni</a:t>
            </a:r>
          </a:p>
          <a:p>
            <a:pPr>
              <a:defRPr/>
            </a:pPr>
            <a:r>
              <a:rPr lang="it-IT" sz="1050" b="1" dirty="0" smtClean="0">
                <a:ea typeface="MS PGothic" charset="0"/>
                <a:cs typeface="MS PGothic" charset="0"/>
              </a:rPr>
              <a:t>[FTE in carico a HDG ma operative nei </a:t>
            </a:r>
            <a:r>
              <a:rPr lang="it-IT" sz="1050" b="1" dirty="0" err="1" smtClean="0">
                <a:ea typeface="MS PGothic" charset="0"/>
                <a:cs typeface="MS PGothic" charset="0"/>
              </a:rPr>
              <a:t>Conrer</a:t>
            </a:r>
            <a:r>
              <a:rPr lang="it-IT" sz="1050" b="1" dirty="0" smtClean="0">
                <a:ea typeface="MS PGothic" charset="0"/>
                <a:cs typeface="MS PGothic" charset="0"/>
              </a:rPr>
              <a:t> PNT  29,7 ]</a:t>
            </a:r>
            <a:endParaRPr lang="es-ES_tradnl" sz="1050" b="1" dirty="0">
              <a:ea typeface="MS PGothic" charset="0"/>
              <a:cs typeface="MS PGothic" charset="0"/>
            </a:endParaRPr>
          </a:p>
        </p:txBody>
      </p:sp>
      <p:pic>
        <p:nvPicPr>
          <p:cNvPr id="1259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1" y="5151438"/>
            <a:ext cx="1509713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889" y="5145088"/>
            <a:ext cx="20161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1" y="5702300"/>
            <a:ext cx="1509713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5163" y="5605463"/>
            <a:ext cx="1681162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Parentesi graffa chiusa 30"/>
          <p:cNvSpPr/>
          <p:nvPr/>
        </p:nvSpPr>
        <p:spPr>
          <a:xfrm>
            <a:off x="5180013" y="5345114"/>
            <a:ext cx="342900" cy="68738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25968" name="CasellaDiTesto 31"/>
          <p:cNvSpPr txBox="1">
            <a:spLocks noChangeArrowheads="1"/>
          </p:cNvSpPr>
          <p:nvPr/>
        </p:nvSpPr>
        <p:spPr bwMode="auto">
          <a:xfrm>
            <a:off x="1695451" y="1234327"/>
            <a:ext cx="817316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algn="ctr"/>
            <a:r>
              <a:rPr lang="it-IT" altLang="it-IT" sz="4800" b="1" dirty="0" smtClean="0">
                <a:solidFill>
                  <a:srgbClr val="FF0000"/>
                </a:solidFill>
              </a:rPr>
              <a:t>Oltre 3.220.000 ore Lavorate </a:t>
            </a:r>
            <a:endParaRPr lang="it-IT" altLang="it-IT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15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30276" y="224879"/>
            <a:ext cx="73153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b="1" dirty="0" smtClean="0">
                <a:solidFill>
                  <a:schemeClr val="bg1"/>
                </a:solidFill>
              </a:rPr>
              <a:t>Produttività Rete  2016   </a:t>
            </a:r>
            <a:r>
              <a:rPr lang="it-IT" sz="4400" b="1" dirty="0" err="1" smtClean="0">
                <a:solidFill>
                  <a:schemeClr val="bg1"/>
                </a:solidFill>
              </a:rPr>
              <a:t>All</a:t>
            </a:r>
            <a:r>
              <a:rPr lang="it-IT" sz="4400" b="1" dirty="0" smtClean="0">
                <a:solidFill>
                  <a:schemeClr val="bg1"/>
                </a:solidFill>
              </a:rPr>
              <a:t> -in</a:t>
            </a:r>
            <a:endParaRPr lang="es-ES_tradnl" sz="44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8969560"/>
              </p:ext>
            </p:extLst>
          </p:nvPr>
        </p:nvGraphicFramePr>
        <p:xfrm>
          <a:off x="629728" y="1759790"/>
          <a:ext cx="10601864" cy="4930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257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768849"/>
              </p:ext>
            </p:extLst>
          </p:nvPr>
        </p:nvGraphicFramePr>
        <p:xfrm>
          <a:off x="1592315" y="1259681"/>
          <a:ext cx="8828691" cy="1356360"/>
        </p:xfrm>
        <a:graphic>
          <a:graphicData uri="http://schemas.openxmlformats.org/drawingml/2006/table">
            <a:tbl>
              <a:tblPr/>
              <a:tblGrid>
                <a:gridCol w="1456278"/>
                <a:gridCol w="2457471"/>
                <a:gridCol w="2457471"/>
                <a:gridCol w="2457471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Consuntivo </a:t>
                      </a:r>
                      <a:r>
                        <a:rPr lang="es-ES_tradn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  <a:endParaRPr lang="es-ES_tradnl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Costo </a:t>
                      </a:r>
                      <a:r>
                        <a:rPr lang="es-ES_tradnl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Personale</a:t>
                      </a:r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Indice</a:t>
                      </a:r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di costo 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150.470,65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28.670,00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77.955,67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TOYS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231.040,53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31.261,00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PNT</a:t>
                      </a:r>
                      <a:r>
                        <a:rPr lang="es-ES_tradnl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Retail Group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459.466,85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67.971,00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Gra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2481464"/>
              </p:ext>
            </p:extLst>
          </p:nvPr>
        </p:nvGraphicFramePr>
        <p:xfrm>
          <a:off x="1162050" y="2616200"/>
          <a:ext cx="1006475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930276" y="224879"/>
            <a:ext cx="50688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b="1" dirty="0" smtClean="0">
                <a:solidFill>
                  <a:schemeClr val="bg1"/>
                </a:solidFill>
              </a:rPr>
              <a:t>Indice di costo 2016  </a:t>
            </a:r>
            <a:endParaRPr lang="es-ES_tradnl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87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322637" y="1817688"/>
            <a:ext cx="1671074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930276" y="224879"/>
            <a:ext cx="36417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 smtClean="0">
                <a:solidFill>
                  <a:schemeClr val="bg1"/>
                </a:solidFill>
              </a:rPr>
              <a:t>Solidarietà 2016  </a:t>
            </a:r>
            <a:endParaRPr lang="es-ES_tradnl" sz="4400" b="1" dirty="0">
              <a:solidFill>
                <a:schemeClr val="bg1"/>
              </a:solidFill>
            </a:endParaRP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2095" y="56884"/>
            <a:ext cx="6442725" cy="3779091"/>
          </a:xfrm>
          <a:prstGeom prst="rect">
            <a:avLst/>
          </a:prstGeom>
        </p:spPr>
      </p:pic>
      <p:pic>
        <p:nvPicPr>
          <p:cNvPr id="15" name="Immagin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2095" y="3829533"/>
            <a:ext cx="6442725" cy="302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97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1943" y="994320"/>
            <a:ext cx="4676775" cy="3829050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1943" y="4823370"/>
            <a:ext cx="4705350" cy="2000250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930276" y="224879"/>
            <a:ext cx="36417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 smtClean="0">
                <a:solidFill>
                  <a:schemeClr val="bg1"/>
                </a:solidFill>
              </a:rPr>
              <a:t>Antitrust</a:t>
            </a:r>
            <a:r>
              <a:rPr lang="it-IT" sz="4400" b="1" dirty="0" smtClean="0">
                <a:solidFill>
                  <a:schemeClr val="bg1"/>
                </a:solidFill>
              </a:rPr>
              <a:t> </a:t>
            </a:r>
            <a:endParaRPr lang="es-ES_tradnl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96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4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5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6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11716</TotalTime>
  <Words>93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7</vt:i4>
      </vt:variant>
      <vt:variant>
        <vt:lpstr>Titoli diapositive</vt:lpstr>
      </vt:variant>
      <vt:variant>
        <vt:i4>5</vt:i4>
      </vt:variant>
    </vt:vector>
  </HeadingPairs>
  <TitlesOfParts>
    <vt:vector size="17" baseType="lpstr">
      <vt:lpstr>MS PGothic</vt:lpstr>
      <vt:lpstr>Arial</vt:lpstr>
      <vt:lpstr>Calibri</vt:lpstr>
      <vt:lpstr>Calibri Light</vt:lpstr>
      <vt:lpstr>Trebuchet MS</vt:lpstr>
      <vt:lpstr>1_Tema di Office</vt:lpstr>
      <vt:lpstr>2_Tema di Office</vt:lpstr>
      <vt:lpstr>3_Tema di Office</vt:lpstr>
      <vt:lpstr>4_Tema di Office</vt:lpstr>
      <vt:lpstr>5_Tema di Office</vt:lpstr>
      <vt:lpstr>6_Tema di Office</vt:lpstr>
      <vt:lpstr>7_Tema di Office</vt:lpstr>
      <vt:lpstr>PERSONE: le Nostre Risorse sulla «Rete» 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alessandro braga</dc:creator>
  <cp:lastModifiedBy>Macchiaiolo Gianluca</cp:lastModifiedBy>
  <cp:revision>570</cp:revision>
  <cp:lastPrinted>2017-01-30T10:44:05Z</cp:lastPrinted>
  <dcterms:created xsi:type="dcterms:W3CDTF">2016-06-04T07:37:57Z</dcterms:created>
  <dcterms:modified xsi:type="dcterms:W3CDTF">2017-02-16T09:51:17Z</dcterms:modified>
</cp:coreProperties>
</file>