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798ECE9-C5CA-47D8-8264-88013C589B2F}" type="datetimeFigureOut">
              <a:rPr lang="nl-NL"/>
              <a:pPr>
                <a:defRPr/>
              </a:pPr>
              <a:t>21-6-2011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 smtClean="0"/>
              <a:t>Klik om de modelstijlen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3941618-B156-498C-A66E-FE703D81E45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B10EDDE-3C40-4FF4-ACC4-A59645AC8C70}" type="slidenum">
              <a:rPr lang="nl-NL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nl-NL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5CD27B2-5379-4718-AE78-EAAA25E01E7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9E2DB98-7135-48F4-BCA3-602A757FB83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5D8742A-52DE-426A-9021-B6454131C3B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0A57EB6-1CC7-43EA-9433-C3141214E9A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16C185F-7887-494A-8966-36C078C4B3C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2F4AFA9-CB17-4AA3-B03D-E5D78692304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BFF8569-CAB1-4DBA-BBD5-A788C9E24F7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14A41DA-10E2-4212-8372-01089687080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A1971BE-652B-461E-9751-47A77B15A44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5C661EA-8929-45DB-A1AE-B57AC671581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2BEC85A-CA6B-4C8F-B24B-D9C4127D910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B983860-AECE-4450-A914-7C8530BF0E3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1083943-AC2E-4A7F-A06F-8265CFAA973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AC77B1D-06A4-440E-AED5-6059E646C00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F439D7C-8FA6-4E90-A262-6AB7AA96B8E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5620E72-1BEE-4A94-9895-FA8403BF885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DC5F037-3752-4C88-9AC5-CFEA21672A3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8C93BFA-661E-435A-B2F5-F2D08460160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D7049C8-6610-4188-A2B7-D849DD260D8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A31B360-3E46-451C-8082-870417D31A4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22EB7D3-54F4-4EBE-A395-F3F69922A0D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4BB1722-4BF2-40A8-87B0-F698E9BDD1D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789004BF-19AE-4199-9EFB-BC57290C957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35198932-D3C0-4B2C-B258-8BE972F167C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  <a:tabLst>
                <a:tab pos="3946525" algn="l"/>
              </a:tabLst>
            </a:pPr>
            <a:endParaRPr lang="nl-NL" sz="4800" b="1" smtClean="0"/>
          </a:p>
          <a:p>
            <a:pPr marL="0" indent="0" algn="ctr" eaLnBrk="1" hangingPunct="1">
              <a:spcBef>
                <a:spcPct val="0"/>
              </a:spcBef>
              <a:buFontTx/>
              <a:buNone/>
              <a:tabLst>
                <a:tab pos="3946525" algn="l"/>
              </a:tabLst>
            </a:pPr>
            <a:endParaRPr lang="nl-NL" sz="4800" b="1" smtClean="0"/>
          </a:p>
          <a:p>
            <a:pPr marL="0" indent="0" algn="ctr" eaLnBrk="1" hangingPunct="1">
              <a:spcBef>
                <a:spcPct val="0"/>
              </a:spcBef>
              <a:buFontTx/>
              <a:buNone/>
              <a:tabLst>
                <a:tab pos="3946525" algn="l"/>
              </a:tabLst>
            </a:pPr>
            <a:r>
              <a:rPr lang="nl-NL" sz="4800" b="1" smtClean="0"/>
              <a:t>Increase of chains and growth of self employment</a:t>
            </a:r>
          </a:p>
          <a:p>
            <a:pPr marL="0" indent="0" eaLnBrk="1" hangingPunct="1">
              <a:buFontTx/>
              <a:buNone/>
              <a:tabLst>
                <a:tab pos="3946525" algn="l"/>
              </a:tabLst>
            </a:pPr>
            <a:endParaRPr lang="nl-NL" smtClean="0"/>
          </a:p>
        </p:txBody>
      </p:sp>
      <p:pic>
        <p:nvPicPr>
          <p:cNvPr id="26626" name="Picture 3" descr="logo_4f_1"/>
          <p:cNvPicPr>
            <a:picLocks noGrp="1" noChangeAspect="1" noChangeArrowheads="1"/>
          </p:cNvPicPr>
          <p:nvPr>
            <p:ph type="title"/>
          </p:nvPr>
        </p:nvPicPr>
        <p:blipFill>
          <a:blip r:embed="rId3"/>
          <a:srcRect/>
          <a:stretch>
            <a:fillRect/>
          </a:stretch>
        </p:blipFill>
        <p:spPr>
          <a:xfrm>
            <a:off x="1989138" y="274638"/>
            <a:ext cx="5164137" cy="114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SELF EMPLOYED HAIRDRESSERS </a:t>
            </a:r>
            <a:br>
              <a:rPr lang="nl-NL" sz="3200" b="1" smtClean="0">
                <a:solidFill>
                  <a:schemeClr val="bg1"/>
                </a:solidFill>
                <a:latin typeface="Myriad Web Pro Condensed"/>
              </a:rPr>
            </a:br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CHARACTERISTICS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r>
              <a:rPr lang="en-GB" sz="2000" smtClean="0">
                <a:solidFill>
                  <a:schemeClr val="bg1"/>
                </a:solidFill>
                <a:latin typeface="Myriad Web Pro Condensed"/>
              </a:rPr>
              <a:t>- </a:t>
            </a:r>
          </a:p>
        </p:txBody>
      </p:sp>
      <p:pic>
        <p:nvPicPr>
          <p:cNvPr id="36867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6869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5118" name="Group 62"/>
          <p:cNvGraphicFramePr>
            <a:graphicFrameLocks noGrp="1"/>
          </p:cNvGraphicFramePr>
          <p:nvPr/>
        </p:nvGraphicFramePr>
        <p:xfrm>
          <a:off x="684213" y="2565400"/>
          <a:ext cx="6215062" cy="2706688"/>
        </p:xfrm>
        <a:graphic>
          <a:graphicData uri="http://schemas.openxmlformats.org/drawingml/2006/table">
            <a:tbl>
              <a:tblPr/>
              <a:tblGrid>
                <a:gridCol w="1689100"/>
                <a:gridCol w="1196975"/>
                <a:gridCol w="1054100"/>
                <a:gridCol w="1127125"/>
                <a:gridCol w="1147762"/>
              </a:tblGrid>
              <a:tr h="3904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TURNOVER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HOME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AMBULANT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SALON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 5.000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5.000 – 10.000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10.000 – 25.000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25.000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EMPLOYMENT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endParaRPr lang="en-GB" smtClean="0">
              <a:solidFill>
                <a:schemeClr val="bg1"/>
              </a:solidFill>
              <a:latin typeface="Myriad Web Pro Condensed"/>
            </a:endParaRPr>
          </a:p>
          <a:p>
            <a:pPr marL="176213" algn="l" eaLnBrk="1" hangingPunct="1">
              <a:buFontTx/>
              <a:buChar char="-"/>
            </a:pPr>
            <a:r>
              <a:rPr lang="en-GB" sz="2000" smtClean="0">
                <a:solidFill>
                  <a:schemeClr val="bg1"/>
                </a:solidFill>
                <a:latin typeface="Myriad Web Pro Condensed"/>
              </a:rPr>
              <a:t>  </a:t>
            </a:r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43.000 PERSONS IN TOTAL  </a:t>
            </a: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   WORK  IN  HAIRDRESSING </a:t>
            </a:r>
          </a:p>
          <a:p>
            <a:pPr marL="176213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of which</a:t>
            </a:r>
          </a:p>
          <a:p>
            <a:pPr marL="176213" algn="l" eaLnBrk="1" hangingPunct="1">
              <a:buFontTx/>
              <a:buChar char="-"/>
            </a:pPr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 24.000 PERSONS ARE </a:t>
            </a: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   WORKING AS  EMPLOYEE</a:t>
            </a:r>
          </a:p>
          <a:p>
            <a:pPr marL="176213" algn="l" eaLnBrk="1" hangingPunct="1"/>
            <a:endParaRPr lang="en-GB" smtClean="0">
              <a:solidFill>
                <a:schemeClr val="bg1"/>
              </a:solidFill>
              <a:latin typeface="Myriad Web Pro Condensed"/>
            </a:endParaRPr>
          </a:p>
          <a:p>
            <a:pPr marL="176213" algn="l" eaLnBrk="1" hangingPunct="1"/>
            <a:endParaRPr lang="en-GB" smtClean="0">
              <a:solidFill>
                <a:schemeClr val="bg1"/>
              </a:solidFill>
              <a:latin typeface="Myriad Web Pro Condensed"/>
            </a:endParaRPr>
          </a:p>
        </p:txBody>
      </p:sp>
      <p:pic>
        <p:nvPicPr>
          <p:cNvPr id="37891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7893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EMPLOYMENT</a:t>
            </a:r>
          </a:p>
        </p:txBody>
      </p:sp>
      <p:pic>
        <p:nvPicPr>
          <p:cNvPr id="38914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8916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8917" name="Group 9"/>
          <p:cNvGrpSpPr>
            <a:grpSpLocks noChangeAspect="1"/>
          </p:cNvGrpSpPr>
          <p:nvPr/>
        </p:nvGrpSpPr>
        <p:grpSpPr bwMode="auto">
          <a:xfrm>
            <a:off x="468313" y="1916113"/>
            <a:ext cx="7270750" cy="4586287"/>
            <a:chOff x="295" y="1207"/>
            <a:chExt cx="4580" cy="2889"/>
          </a:xfrm>
        </p:grpSpPr>
        <p:sp>
          <p:nvSpPr>
            <p:cNvPr id="38918" name="AutoShape 8"/>
            <p:cNvSpPr>
              <a:spLocks noChangeAspect="1" noChangeArrowheads="1" noTextEdit="1"/>
            </p:cNvSpPr>
            <p:nvPr/>
          </p:nvSpPr>
          <p:spPr bwMode="auto">
            <a:xfrm>
              <a:off x="295" y="1207"/>
              <a:ext cx="4580" cy="28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19" name="Freeform 10"/>
            <p:cNvSpPr>
              <a:spLocks/>
            </p:cNvSpPr>
            <p:nvPr/>
          </p:nvSpPr>
          <p:spPr bwMode="auto">
            <a:xfrm>
              <a:off x="2583" y="1724"/>
              <a:ext cx="543" cy="927"/>
            </a:xfrm>
            <a:custGeom>
              <a:avLst/>
              <a:gdLst>
                <a:gd name="T0" fmla="*/ 230 w 723"/>
                <a:gd name="T1" fmla="*/ 85 h 1203"/>
                <a:gd name="T2" fmla="*/ 0 w 723"/>
                <a:gd name="T3" fmla="*/ 1 h 1203"/>
                <a:gd name="T4" fmla="*/ 0 w 723"/>
                <a:gd name="T5" fmla="*/ 1 h 1203"/>
                <a:gd name="T6" fmla="*/ 0 w 723"/>
                <a:gd name="T7" fmla="*/ 424 h 1203"/>
                <a:gd name="T8" fmla="*/ 230 w 723"/>
                <a:gd name="T9" fmla="*/ 85 h 1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3"/>
                <a:gd name="T16" fmla="*/ 0 h 1203"/>
                <a:gd name="T17" fmla="*/ 723 w 723"/>
                <a:gd name="T18" fmla="*/ 1203 h 12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3" h="1203">
                  <a:moveTo>
                    <a:pt x="723" y="242"/>
                  </a:moveTo>
                  <a:cubicBezTo>
                    <a:pt x="514" y="85"/>
                    <a:pt x="261" y="1"/>
                    <a:pt x="0" y="1"/>
                  </a:cubicBezTo>
                  <a:cubicBezTo>
                    <a:pt x="0" y="0"/>
                    <a:pt x="0" y="1"/>
                    <a:pt x="0" y="1"/>
                  </a:cubicBezTo>
                  <a:lnTo>
                    <a:pt x="0" y="1203"/>
                  </a:lnTo>
                  <a:lnTo>
                    <a:pt x="723" y="242"/>
                  </a:lnTo>
                  <a:close/>
                </a:path>
              </a:pathLst>
            </a:custGeom>
            <a:solidFill>
              <a:srgbClr val="9999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0" name="Freeform 11"/>
            <p:cNvSpPr>
              <a:spLocks/>
            </p:cNvSpPr>
            <p:nvPr/>
          </p:nvSpPr>
          <p:spPr bwMode="auto">
            <a:xfrm>
              <a:off x="2583" y="1911"/>
              <a:ext cx="811" cy="740"/>
            </a:xfrm>
            <a:custGeom>
              <a:avLst/>
              <a:gdLst>
                <a:gd name="T0" fmla="*/ 343 w 1080"/>
                <a:gd name="T1" fmla="*/ 152 h 961"/>
                <a:gd name="T2" fmla="*/ 230 w 1080"/>
                <a:gd name="T3" fmla="*/ 0 h 961"/>
                <a:gd name="T4" fmla="*/ 0 w 1080"/>
                <a:gd name="T5" fmla="*/ 338 h 961"/>
                <a:gd name="T6" fmla="*/ 343 w 1080"/>
                <a:gd name="T7" fmla="*/ 152 h 9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0"/>
                <a:gd name="T13" fmla="*/ 0 h 961"/>
                <a:gd name="T14" fmla="*/ 1080 w 1080"/>
                <a:gd name="T15" fmla="*/ 961 h 9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0" h="961">
                  <a:moveTo>
                    <a:pt x="1080" y="433"/>
                  </a:moveTo>
                  <a:cubicBezTo>
                    <a:pt x="997" y="263"/>
                    <a:pt x="875" y="114"/>
                    <a:pt x="723" y="0"/>
                  </a:cubicBezTo>
                  <a:lnTo>
                    <a:pt x="0" y="961"/>
                  </a:lnTo>
                  <a:lnTo>
                    <a:pt x="1080" y="433"/>
                  </a:lnTo>
                  <a:close/>
                </a:path>
              </a:pathLst>
            </a:custGeom>
            <a:solidFill>
              <a:srgbClr val="993366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1" name="Freeform 12"/>
            <p:cNvSpPr>
              <a:spLocks/>
            </p:cNvSpPr>
            <p:nvPr/>
          </p:nvSpPr>
          <p:spPr bwMode="auto">
            <a:xfrm>
              <a:off x="2583" y="2244"/>
              <a:ext cx="896" cy="407"/>
            </a:xfrm>
            <a:custGeom>
              <a:avLst/>
              <a:gdLst>
                <a:gd name="T0" fmla="*/ 378 w 1194"/>
                <a:gd name="T1" fmla="*/ 135 h 528"/>
                <a:gd name="T2" fmla="*/ 342 w 1194"/>
                <a:gd name="T3" fmla="*/ 0 h 528"/>
                <a:gd name="T4" fmla="*/ 0 w 1194"/>
                <a:gd name="T5" fmla="*/ 187 h 528"/>
                <a:gd name="T6" fmla="*/ 378 w 1194"/>
                <a:gd name="T7" fmla="*/ 135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4"/>
                <a:gd name="T13" fmla="*/ 0 h 528"/>
                <a:gd name="T14" fmla="*/ 1194 w 1194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4" h="528">
                  <a:moveTo>
                    <a:pt x="1194" y="381"/>
                  </a:moveTo>
                  <a:cubicBezTo>
                    <a:pt x="1177" y="249"/>
                    <a:pt x="1139" y="120"/>
                    <a:pt x="1080" y="0"/>
                  </a:cubicBezTo>
                  <a:lnTo>
                    <a:pt x="0" y="528"/>
                  </a:lnTo>
                  <a:lnTo>
                    <a:pt x="1194" y="38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2" name="Freeform 13"/>
            <p:cNvSpPr>
              <a:spLocks/>
            </p:cNvSpPr>
            <p:nvPr/>
          </p:nvSpPr>
          <p:spPr bwMode="auto">
            <a:xfrm>
              <a:off x="1872" y="2538"/>
              <a:ext cx="1614" cy="1039"/>
            </a:xfrm>
            <a:custGeom>
              <a:avLst/>
              <a:gdLst>
                <a:gd name="T0" fmla="*/ 0 w 2151"/>
                <a:gd name="T1" fmla="*/ 312 h 1350"/>
                <a:gd name="T2" fmla="*/ 300 w 2151"/>
                <a:gd name="T3" fmla="*/ 473 h 1350"/>
                <a:gd name="T4" fmla="*/ 682 w 2151"/>
                <a:gd name="T5" fmla="*/ 52 h 1350"/>
                <a:gd name="T6" fmla="*/ 679 w 2151"/>
                <a:gd name="T7" fmla="*/ 0 h 1350"/>
                <a:gd name="T8" fmla="*/ 300 w 2151"/>
                <a:gd name="T9" fmla="*/ 52 h 1350"/>
                <a:gd name="T10" fmla="*/ 0 w 2151"/>
                <a:gd name="T11" fmla="*/ 312 h 1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51"/>
                <a:gd name="T19" fmla="*/ 0 h 1350"/>
                <a:gd name="T20" fmla="*/ 2151 w 2151"/>
                <a:gd name="T21" fmla="*/ 1350 h 135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51" h="1350">
                  <a:moveTo>
                    <a:pt x="0" y="887"/>
                  </a:moveTo>
                  <a:cubicBezTo>
                    <a:pt x="228" y="1179"/>
                    <a:pt x="578" y="1349"/>
                    <a:pt x="948" y="1349"/>
                  </a:cubicBezTo>
                  <a:cubicBezTo>
                    <a:pt x="1612" y="1350"/>
                    <a:pt x="2151" y="811"/>
                    <a:pt x="2151" y="147"/>
                  </a:cubicBezTo>
                  <a:cubicBezTo>
                    <a:pt x="2151" y="98"/>
                    <a:pt x="2148" y="49"/>
                    <a:pt x="2142" y="0"/>
                  </a:cubicBezTo>
                  <a:lnTo>
                    <a:pt x="948" y="147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3" name="Freeform 14"/>
            <p:cNvSpPr>
              <a:spLocks/>
            </p:cNvSpPr>
            <p:nvPr/>
          </p:nvSpPr>
          <p:spPr bwMode="auto">
            <a:xfrm>
              <a:off x="1681" y="1725"/>
              <a:ext cx="902" cy="1496"/>
            </a:xfrm>
            <a:custGeom>
              <a:avLst/>
              <a:gdLst>
                <a:gd name="T0" fmla="*/ 380 w 1203"/>
                <a:gd name="T1" fmla="*/ 0 h 1942"/>
                <a:gd name="T2" fmla="*/ 1 w 1203"/>
                <a:gd name="T3" fmla="*/ 423 h 1942"/>
                <a:gd name="T4" fmla="*/ 80 w 1203"/>
                <a:gd name="T5" fmla="*/ 683 h 1942"/>
                <a:gd name="T6" fmla="*/ 380 w 1203"/>
                <a:gd name="T7" fmla="*/ 423 h 1942"/>
                <a:gd name="T8" fmla="*/ 380 w 1203"/>
                <a:gd name="T9" fmla="*/ 0 h 19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03"/>
                <a:gd name="T16" fmla="*/ 0 h 1942"/>
                <a:gd name="T17" fmla="*/ 1203 w 1203"/>
                <a:gd name="T18" fmla="*/ 1942 h 19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03" h="1942">
                  <a:moveTo>
                    <a:pt x="1203" y="0"/>
                  </a:moveTo>
                  <a:cubicBezTo>
                    <a:pt x="539" y="0"/>
                    <a:pt x="1" y="538"/>
                    <a:pt x="1" y="1202"/>
                  </a:cubicBezTo>
                  <a:cubicBezTo>
                    <a:pt x="0" y="1470"/>
                    <a:pt x="90" y="1731"/>
                    <a:pt x="255" y="1942"/>
                  </a:cubicBezTo>
                  <a:lnTo>
                    <a:pt x="1203" y="1202"/>
                  </a:lnTo>
                  <a:lnTo>
                    <a:pt x="1203" y="0"/>
                  </a:lnTo>
                  <a:close/>
                </a:path>
              </a:pathLst>
            </a:custGeom>
            <a:solidFill>
              <a:srgbClr val="660066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4" name="Rectangle 15"/>
            <p:cNvSpPr>
              <a:spLocks noChangeArrowheads="1"/>
            </p:cNvSpPr>
            <p:nvPr/>
          </p:nvSpPr>
          <p:spPr bwMode="auto">
            <a:xfrm>
              <a:off x="2876" y="1540"/>
              <a:ext cx="36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000">
                  <a:solidFill>
                    <a:srgbClr val="000000"/>
                  </a:solidFill>
                </a:rPr>
                <a:t>SE HOME</a:t>
              </a:r>
              <a:endParaRPr lang="nl-NL">
                <a:solidFill>
                  <a:srgbClr val="000000"/>
                </a:solidFill>
              </a:endParaRPr>
            </a:p>
          </p:txBody>
        </p:sp>
        <p:sp>
          <p:nvSpPr>
            <p:cNvPr id="38925" name="Rectangle 16"/>
            <p:cNvSpPr>
              <a:spLocks noChangeArrowheads="1"/>
            </p:cNvSpPr>
            <p:nvPr/>
          </p:nvSpPr>
          <p:spPr bwMode="auto">
            <a:xfrm>
              <a:off x="3028" y="1635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10%</a:t>
              </a:r>
            </a:p>
          </p:txBody>
        </p:sp>
        <p:sp>
          <p:nvSpPr>
            <p:cNvPr id="38926" name="Rectangle 17"/>
            <p:cNvSpPr>
              <a:spLocks noChangeArrowheads="1"/>
            </p:cNvSpPr>
            <p:nvPr/>
          </p:nvSpPr>
          <p:spPr bwMode="auto">
            <a:xfrm>
              <a:off x="3307" y="1853"/>
              <a:ext cx="56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000">
                  <a:solidFill>
                    <a:srgbClr val="000000"/>
                  </a:solidFill>
                </a:rPr>
                <a:t>SE AMBULANT</a:t>
              </a:r>
              <a:endParaRPr lang="nl-NL">
                <a:solidFill>
                  <a:srgbClr val="000000"/>
                </a:solidFill>
              </a:endParaRPr>
            </a:p>
          </p:txBody>
        </p:sp>
        <p:sp>
          <p:nvSpPr>
            <p:cNvPr id="38927" name="Rectangle 18"/>
            <p:cNvSpPr>
              <a:spLocks noChangeArrowheads="1"/>
            </p:cNvSpPr>
            <p:nvPr/>
          </p:nvSpPr>
          <p:spPr bwMode="auto">
            <a:xfrm>
              <a:off x="3476" y="1948"/>
              <a:ext cx="13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8%</a:t>
              </a:r>
            </a:p>
          </p:txBody>
        </p:sp>
        <p:sp>
          <p:nvSpPr>
            <p:cNvPr id="38928" name="Rectangle 19"/>
            <p:cNvSpPr>
              <a:spLocks noChangeArrowheads="1"/>
            </p:cNvSpPr>
            <p:nvPr/>
          </p:nvSpPr>
          <p:spPr bwMode="auto">
            <a:xfrm>
              <a:off x="3483" y="2246"/>
              <a:ext cx="39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000">
                  <a:solidFill>
                    <a:srgbClr val="000000"/>
                  </a:solidFill>
                </a:rPr>
                <a:t>SE SALON</a:t>
              </a:r>
              <a:endParaRPr lang="nl-NL">
                <a:solidFill>
                  <a:srgbClr val="000000"/>
                </a:solidFill>
              </a:endParaRPr>
            </a:p>
          </p:txBody>
        </p:sp>
        <p:sp>
          <p:nvSpPr>
            <p:cNvPr id="38929" name="Rectangle 20"/>
            <p:cNvSpPr>
              <a:spLocks noChangeArrowheads="1"/>
            </p:cNvSpPr>
            <p:nvPr/>
          </p:nvSpPr>
          <p:spPr bwMode="auto">
            <a:xfrm>
              <a:off x="3703" y="2340"/>
              <a:ext cx="13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5%</a:t>
              </a:r>
            </a:p>
          </p:txBody>
        </p:sp>
        <p:sp>
          <p:nvSpPr>
            <p:cNvPr id="38930" name="Rectangle 21"/>
            <p:cNvSpPr>
              <a:spLocks noChangeArrowheads="1"/>
            </p:cNvSpPr>
            <p:nvPr/>
          </p:nvSpPr>
          <p:spPr bwMode="auto">
            <a:xfrm>
              <a:off x="2958" y="3549"/>
              <a:ext cx="84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000">
                  <a:solidFill>
                    <a:srgbClr val="000000"/>
                  </a:solidFill>
                </a:rPr>
                <a:t>WITH PERS. &lt; 175.000</a:t>
              </a:r>
              <a:endParaRPr lang="nl-NL">
                <a:solidFill>
                  <a:srgbClr val="000000"/>
                </a:solidFill>
              </a:endParaRPr>
            </a:p>
          </p:txBody>
        </p:sp>
        <p:sp>
          <p:nvSpPr>
            <p:cNvPr id="38931" name="Rectangle 22"/>
            <p:cNvSpPr>
              <a:spLocks noChangeArrowheads="1"/>
            </p:cNvSpPr>
            <p:nvPr/>
          </p:nvSpPr>
          <p:spPr bwMode="auto">
            <a:xfrm>
              <a:off x="3301" y="3643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41%</a:t>
              </a:r>
            </a:p>
          </p:txBody>
        </p:sp>
        <p:sp>
          <p:nvSpPr>
            <p:cNvPr id="38932" name="Rectangle 23"/>
            <p:cNvSpPr>
              <a:spLocks noChangeArrowheads="1"/>
            </p:cNvSpPr>
            <p:nvPr/>
          </p:nvSpPr>
          <p:spPr bwMode="auto">
            <a:xfrm>
              <a:off x="860" y="2087"/>
              <a:ext cx="84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000">
                  <a:solidFill>
                    <a:srgbClr val="000000"/>
                  </a:solidFill>
                </a:rPr>
                <a:t>WITH PERS. &gt; 175.000</a:t>
              </a:r>
              <a:endParaRPr lang="nl-NL">
                <a:solidFill>
                  <a:srgbClr val="000000"/>
                </a:solidFill>
              </a:endParaRPr>
            </a:p>
          </p:txBody>
        </p:sp>
        <p:sp>
          <p:nvSpPr>
            <p:cNvPr id="38933" name="Rectangle 24"/>
            <p:cNvSpPr>
              <a:spLocks noChangeArrowheads="1"/>
            </p:cNvSpPr>
            <p:nvPr/>
          </p:nvSpPr>
          <p:spPr bwMode="auto">
            <a:xfrm>
              <a:off x="1224" y="2182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36%</a:t>
              </a:r>
            </a:p>
          </p:txBody>
        </p:sp>
        <p:sp>
          <p:nvSpPr>
            <p:cNvPr id="38934" name="Rectangle 25"/>
            <p:cNvSpPr>
              <a:spLocks noChangeArrowheads="1"/>
            </p:cNvSpPr>
            <p:nvPr/>
          </p:nvSpPr>
          <p:spPr bwMode="auto">
            <a:xfrm>
              <a:off x="2595" y="1578"/>
              <a:ext cx="23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4.365</a:t>
              </a:r>
            </a:p>
          </p:txBody>
        </p:sp>
        <p:sp>
          <p:nvSpPr>
            <p:cNvPr id="38935" name="Rectangle 26"/>
            <p:cNvSpPr>
              <a:spLocks noChangeArrowheads="1"/>
            </p:cNvSpPr>
            <p:nvPr/>
          </p:nvSpPr>
          <p:spPr bwMode="auto">
            <a:xfrm>
              <a:off x="3681" y="2001"/>
              <a:ext cx="23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3.260</a:t>
              </a:r>
            </a:p>
          </p:txBody>
        </p:sp>
        <p:sp>
          <p:nvSpPr>
            <p:cNvPr id="38936" name="Rectangle 27"/>
            <p:cNvSpPr>
              <a:spLocks noChangeArrowheads="1"/>
            </p:cNvSpPr>
            <p:nvPr/>
          </p:nvSpPr>
          <p:spPr bwMode="auto">
            <a:xfrm>
              <a:off x="3900" y="2453"/>
              <a:ext cx="23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2.290</a:t>
              </a:r>
            </a:p>
          </p:txBody>
        </p:sp>
        <p:sp>
          <p:nvSpPr>
            <p:cNvPr id="38937" name="Rectangle 28"/>
            <p:cNvSpPr>
              <a:spLocks noChangeArrowheads="1"/>
            </p:cNvSpPr>
            <p:nvPr/>
          </p:nvSpPr>
          <p:spPr bwMode="auto">
            <a:xfrm>
              <a:off x="3553" y="3290"/>
              <a:ext cx="29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17.730</a:t>
              </a:r>
            </a:p>
          </p:txBody>
        </p:sp>
        <p:sp>
          <p:nvSpPr>
            <p:cNvPr id="38938" name="Rectangle 29"/>
            <p:cNvSpPr>
              <a:spLocks noChangeArrowheads="1"/>
            </p:cNvSpPr>
            <p:nvPr/>
          </p:nvSpPr>
          <p:spPr bwMode="auto">
            <a:xfrm>
              <a:off x="1208" y="2453"/>
              <a:ext cx="29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nl-NL" sz="1200" b="1">
                  <a:solidFill>
                    <a:srgbClr val="000000"/>
                  </a:solidFill>
                </a:rPr>
                <a:t>15.290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YEARLY TURNOVER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€  1.25 BILLION EX VAT </a:t>
            </a:r>
          </a:p>
          <a:p>
            <a:pPr marL="176213" algn="l" eaLnBrk="1" hangingPunct="1"/>
            <a:endParaRPr lang="en-GB" b="1" smtClean="0">
              <a:solidFill>
                <a:schemeClr val="bg1"/>
              </a:solidFill>
              <a:latin typeface="Myriad Web Pro Condensed"/>
            </a:endParaRP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85% SALONS WITH STAFF </a:t>
            </a: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         (42% ENTERPRISES)</a:t>
            </a:r>
          </a:p>
          <a:p>
            <a:pPr marL="176213" algn="l" eaLnBrk="1" hangingPunct="1"/>
            <a:endParaRPr lang="en-GB" b="1" smtClean="0">
              <a:solidFill>
                <a:schemeClr val="bg1"/>
              </a:solidFill>
              <a:latin typeface="Myriad Web Pro Condensed"/>
            </a:endParaRP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15% SELF EMPLOYED </a:t>
            </a: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	  (58% ENTERPRISES)</a:t>
            </a:r>
          </a:p>
          <a:p>
            <a:pPr marL="176213" algn="l" eaLnBrk="1" hangingPunct="1"/>
            <a:r>
              <a:rPr lang="en-GB" smtClean="0">
                <a:solidFill>
                  <a:schemeClr val="bg1"/>
                </a:solidFill>
                <a:latin typeface="Myriad Web Pro Condensed"/>
              </a:rPr>
              <a:t>	</a:t>
            </a:r>
          </a:p>
        </p:txBody>
      </p:sp>
      <p:pic>
        <p:nvPicPr>
          <p:cNvPr id="39939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9941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YEARLY TURNOVER SELF EMPLOYED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15% TOTAL TURNOVER </a:t>
            </a: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	  (58% ENTERPRISES)</a:t>
            </a:r>
          </a:p>
          <a:p>
            <a:pPr marL="176213" algn="l" eaLnBrk="1" hangingPunct="1"/>
            <a:endParaRPr lang="en-GB" b="1" smtClean="0">
              <a:solidFill>
                <a:schemeClr val="bg1"/>
              </a:solidFill>
              <a:latin typeface="Myriad Web Pro Condensed"/>
            </a:endParaRP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6%    HOME (26% ENT.) </a:t>
            </a: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3%    AMBULANT (19% ENT.) </a:t>
            </a: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3%    SALON AT HOME (13%)</a:t>
            </a:r>
          </a:p>
          <a:p>
            <a:pPr marL="176213" algn="l" eaLnBrk="1" hangingPunct="1"/>
            <a:r>
              <a:rPr lang="en-GB" b="1" smtClean="0">
                <a:solidFill>
                  <a:schemeClr val="bg1"/>
                </a:solidFill>
                <a:latin typeface="Myriad Web Pro Condensed"/>
              </a:rPr>
              <a:t> </a:t>
            </a:r>
          </a:p>
          <a:p>
            <a:pPr marL="176213" algn="l" eaLnBrk="1" hangingPunct="1"/>
            <a:endParaRPr lang="en-GB" b="1" smtClean="0">
              <a:solidFill>
                <a:schemeClr val="bg1"/>
              </a:solidFill>
              <a:latin typeface="Myriad Web Pro Condensed"/>
            </a:endParaRPr>
          </a:p>
        </p:txBody>
      </p:sp>
      <p:pic>
        <p:nvPicPr>
          <p:cNvPr id="40963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40965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150938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CHAINS AND FRANCHISING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15	ENTERPRISES WITH      &gt; 10 SALONS</a:t>
            </a:r>
          </a:p>
          <a:p>
            <a:pPr marL="176213" algn="l" eaLnBrk="1" hangingPunct="1"/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550 SALONS IN TOTAL</a:t>
            </a:r>
          </a:p>
          <a:p>
            <a:pPr marL="176213" algn="l" eaLnBrk="1" hangingPunct="1"/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4.650 PERSONS EMPLOYED (11%)</a:t>
            </a:r>
          </a:p>
          <a:p>
            <a:pPr marL="176213" algn="l" eaLnBrk="1" hangingPunct="1"/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€ 155 MILLION TURNOVER  (13%)</a:t>
            </a:r>
          </a:p>
        </p:txBody>
      </p:sp>
      <p:pic>
        <p:nvPicPr>
          <p:cNvPr id="41987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41989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366838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COMPOSITION OF TURNOVER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endParaRPr lang="en-GB" sz="2000" smtClean="0">
              <a:solidFill>
                <a:schemeClr val="bg1"/>
              </a:solidFill>
              <a:latin typeface="Myriad Web Pro Condensed"/>
            </a:endParaRPr>
          </a:p>
        </p:txBody>
      </p:sp>
      <p:pic>
        <p:nvPicPr>
          <p:cNvPr id="43011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43013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2291" name="Group 67"/>
          <p:cNvGraphicFramePr>
            <a:graphicFrameLocks noGrp="1"/>
          </p:cNvGraphicFramePr>
          <p:nvPr/>
        </p:nvGraphicFramePr>
        <p:xfrm>
          <a:off x="611188" y="2133600"/>
          <a:ext cx="6337300" cy="4054475"/>
        </p:xfrm>
        <a:graphic>
          <a:graphicData uri="http://schemas.openxmlformats.org/drawingml/2006/table">
            <a:tbl>
              <a:tblPr/>
              <a:tblGrid>
                <a:gridCol w="1439862"/>
                <a:gridCol w="1095375"/>
                <a:gridCol w="1266825"/>
                <a:gridCol w="1268413"/>
                <a:gridCol w="1266825"/>
              </a:tblGrid>
              <a:tr h="671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&lt;175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&gt;175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HAIR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BEAUTY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WIGS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0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SALES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008063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WEEKLY OPENING HOURS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endParaRPr lang="en-GB" sz="2000" smtClean="0">
              <a:solidFill>
                <a:schemeClr val="bg1"/>
              </a:solidFill>
              <a:latin typeface="Myriad Web Pro Condensed"/>
            </a:endParaRPr>
          </a:p>
        </p:txBody>
      </p:sp>
      <p:pic>
        <p:nvPicPr>
          <p:cNvPr id="44035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6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44037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359" name="Group 63"/>
          <p:cNvGraphicFramePr>
            <a:graphicFrameLocks noGrp="1"/>
          </p:cNvGraphicFramePr>
          <p:nvPr/>
        </p:nvGraphicFramePr>
        <p:xfrm>
          <a:off x="611188" y="2133600"/>
          <a:ext cx="6337300" cy="4391025"/>
        </p:xfrm>
        <a:graphic>
          <a:graphicData uri="http://schemas.openxmlformats.org/drawingml/2006/table">
            <a:tbl>
              <a:tblPr/>
              <a:tblGrid>
                <a:gridCol w="1439862"/>
                <a:gridCol w="1095375"/>
                <a:gridCol w="1266825"/>
                <a:gridCol w="1268413"/>
                <a:gridCol w="1266825"/>
              </a:tblGrid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 20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20 - 29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30 - 39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40 - 49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2"/>
          <p:cNvSpPr>
            <a:spLocks noChangeArrowheads="1"/>
          </p:cNvSpPr>
          <p:nvPr/>
        </p:nvSpPr>
        <p:spPr bwMode="auto">
          <a:xfrm>
            <a:off x="457200" y="333375"/>
            <a:ext cx="8208963" cy="8636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88900"/>
            <a:r>
              <a:rPr lang="nl-NL" sz="3200">
                <a:solidFill>
                  <a:srgbClr val="FFFFFF"/>
                </a:solidFill>
                <a:latin typeface="Myriad Web Pro Condensed"/>
              </a:rPr>
              <a:t>SELF EMPLOYED HAIRDRESSERS</a:t>
            </a:r>
            <a:endParaRPr lang="nl-NL" sz="3200">
              <a:solidFill>
                <a:srgbClr val="FFFFFF"/>
              </a:solidFill>
              <a:latin typeface="Franklin Gothic Book"/>
            </a:endParaRPr>
          </a:p>
        </p:txBody>
      </p:sp>
      <p:pic>
        <p:nvPicPr>
          <p:cNvPr id="28674" name="Picture 14" descr="ondernem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01750"/>
            <a:ext cx="8208963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DEVELOPMENT NUMBER OF SALONS</a:t>
            </a:r>
          </a:p>
        </p:txBody>
      </p:sp>
      <p:pic>
        <p:nvPicPr>
          <p:cNvPr id="29698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29700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7"/>
          <p:cNvPicPr>
            <a:picLocks noGrp="1" noChangeAspect="1" noChangeArrowheads="1"/>
          </p:cNvPicPr>
          <p:nvPr>
            <p:ph type="subTitle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468313" y="1989138"/>
            <a:ext cx="6551612" cy="40417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AVERAGE NUMBER OF SALONS </a:t>
            </a:r>
            <a:br>
              <a:rPr lang="nl-NL" sz="3200" b="1" smtClean="0">
                <a:solidFill>
                  <a:schemeClr val="bg1"/>
                </a:solidFill>
                <a:latin typeface="Myriad Web Pro Condensed"/>
              </a:rPr>
            </a:br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PER 10.000 INHABITANTS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indent="0" eaLnBrk="1" hangingPunct="1">
              <a:buFontTx/>
              <a:buNone/>
            </a:pPr>
            <a:endParaRPr lang="en-GB" sz="4000" smtClean="0">
              <a:solidFill>
                <a:schemeClr val="bg1"/>
              </a:solidFill>
              <a:latin typeface="Myriad Web Pro Condensed"/>
            </a:endParaRPr>
          </a:p>
          <a:p>
            <a:pPr marL="176213" indent="0" algn="ctr" eaLnBrk="1" hangingPunct="1">
              <a:buFontTx/>
              <a:buNone/>
            </a:pPr>
            <a:r>
              <a:rPr lang="en-GB" sz="4000" b="1" smtClean="0">
                <a:solidFill>
                  <a:schemeClr val="bg1"/>
                </a:solidFill>
                <a:latin typeface="Myriad Web Pro Condensed"/>
              </a:rPr>
              <a:t>1990:	  6,0</a:t>
            </a:r>
          </a:p>
          <a:p>
            <a:pPr marL="176213" indent="0" algn="ctr" eaLnBrk="1" hangingPunct="1">
              <a:buFontTx/>
              <a:buNone/>
            </a:pPr>
            <a:r>
              <a:rPr lang="en-GB" sz="4000" b="1" smtClean="0">
                <a:solidFill>
                  <a:schemeClr val="bg1"/>
                </a:solidFill>
                <a:latin typeface="Myriad Web Pro Condensed"/>
              </a:rPr>
              <a:t>2003:	  8,1</a:t>
            </a:r>
          </a:p>
          <a:p>
            <a:pPr marL="176213" indent="0" algn="ctr" eaLnBrk="1" hangingPunct="1">
              <a:buFontTx/>
              <a:buNone/>
            </a:pPr>
            <a:r>
              <a:rPr lang="en-GB" sz="4000" b="1" smtClean="0">
                <a:solidFill>
                  <a:schemeClr val="bg1"/>
                </a:solidFill>
                <a:latin typeface="Myriad Web Pro Condensed"/>
              </a:rPr>
              <a:t>2009:	10,9</a:t>
            </a:r>
          </a:p>
        </p:txBody>
      </p:sp>
      <p:pic>
        <p:nvPicPr>
          <p:cNvPr id="30723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0725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GROWING VARIETY OF ENTERPRISES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>
              <a:buFontTx/>
              <a:buChar char="-"/>
            </a:pPr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 Self employed ambulant</a:t>
            </a:r>
          </a:p>
          <a:p>
            <a:pPr marL="176213" algn="l" eaLnBrk="1" hangingPunct="1">
              <a:buFontTx/>
              <a:buChar char="-"/>
            </a:pPr>
            <a:r>
              <a:rPr lang="en-GB" sz="3600" smtClean="0">
                <a:solidFill>
                  <a:schemeClr val="bg1"/>
                </a:solidFill>
                <a:latin typeface="Myriad Web Pro Condensed"/>
              </a:rPr>
              <a:t> </a:t>
            </a:r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Self employed at home</a:t>
            </a:r>
          </a:p>
          <a:p>
            <a:pPr marL="176213" algn="l" eaLnBrk="1" hangingPunct="1">
              <a:buFontTx/>
              <a:buChar char="-"/>
            </a:pPr>
            <a:r>
              <a:rPr lang="en-GB" sz="3600" smtClean="0">
                <a:solidFill>
                  <a:schemeClr val="bg1"/>
                </a:solidFill>
                <a:latin typeface="Myriad Web Pro Condensed"/>
              </a:rPr>
              <a:t> </a:t>
            </a:r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Self employed with salon</a:t>
            </a:r>
          </a:p>
          <a:p>
            <a:pPr marL="176213" algn="l" eaLnBrk="1" hangingPunct="1">
              <a:buFontTx/>
              <a:buChar char="-"/>
            </a:pPr>
            <a:r>
              <a:rPr lang="en-GB" sz="3600" smtClean="0">
                <a:solidFill>
                  <a:schemeClr val="bg1"/>
                </a:solidFill>
                <a:latin typeface="Myriad Web Pro Condensed"/>
              </a:rPr>
              <a:t> </a:t>
            </a:r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With empl. &lt; € 175.000</a:t>
            </a:r>
          </a:p>
          <a:p>
            <a:pPr marL="176213" algn="l" eaLnBrk="1" hangingPunct="1">
              <a:buFontTx/>
              <a:buChar char="-"/>
            </a:pPr>
            <a:r>
              <a:rPr lang="en-GB" sz="3600" smtClean="0">
                <a:solidFill>
                  <a:schemeClr val="bg1"/>
                </a:solidFill>
                <a:latin typeface="Myriad Web Pro Condensed"/>
              </a:rPr>
              <a:t> </a:t>
            </a:r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With empl. &gt; € 175.000</a:t>
            </a:r>
          </a:p>
          <a:p>
            <a:pPr marL="176213" algn="l" eaLnBrk="1" hangingPunct="1">
              <a:buFontTx/>
              <a:buChar char="-"/>
            </a:pPr>
            <a:r>
              <a:rPr lang="en-GB" sz="3600" b="1" smtClean="0">
                <a:solidFill>
                  <a:schemeClr val="bg1"/>
                </a:solidFill>
                <a:latin typeface="Myriad Web Pro Condensed"/>
              </a:rPr>
              <a:t> Chains and franchising</a:t>
            </a:r>
          </a:p>
        </p:txBody>
      </p:sp>
      <p:pic>
        <p:nvPicPr>
          <p:cNvPr id="31747" name="Picture 6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Rectangle 9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1749" name="Picture 10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16.900 ACTIVE ENTERPRISES</a:t>
            </a:r>
          </a:p>
        </p:txBody>
      </p:sp>
      <p:pic>
        <p:nvPicPr>
          <p:cNvPr id="32770" name="Picture 3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2772" name="Picture 5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773" name="Group 6"/>
          <p:cNvGrpSpPr>
            <a:grpSpLocks noChangeAspect="1"/>
          </p:cNvGrpSpPr>
          <p:nvPr/>
        </p:nvGrpSpPr>
        <p:grpSpPr bwMode="auto">
          <a:xfrm>
            <a:off x="395288" y="2205038"/>
            <a:ext cx="6551612" cy="4041775"/>
            <a:chOff x="295" y="1431"/>
            <a:chExt cx="4127" cy="2546"/>
          </a:xfrm>
        </p:grpSpPr>
        <p:sp>
          <p:nvSpPr>
            <p:cNvPr id="32774" name="AutoShape 7"/>
            <p:cNvSpPr>
              <a:spLocks noChangeAspect="1" noChangeArrowheads="1" noTextEdit="1"/>
            </p:cNvSpPr>
            <p:nvPr/>
          </p:nvSpPr>
          <p:spPr bwMode="auto">
            <a:xfrm>
              <a:off x="295" y="1431"/>
              <a:ext cx="4127" cy="2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775" name="Freeform 8"/>
            <p:cNvSpPr>
              <a:spLocks/>
            </p:cNvSpPr>
            <p:nvPr/>
          </p:nvSpPr>
          <p:spPr bwMode="auto">
            <a:xfrm>
              <a:off x="2357" y="1887"/>
              <a:ext cx="813" cy="859"/>
            </a:xfrm>
            <a:custGeom>
              <a:avLst/>
              <a:gdLst>
                <a:gd name="T0" fmla="*/ 251 w 1203"/>
                <a:gd name="T1" fmla="*/ 269 h 1266"/>
                <a:gd name="T2" fmla="*/ 251 w 1203"/>
                <a:gd name="T3" fmla="*/ 255 h 1266"/>
                <a:gd name="T4" fmla="*/ 0 w 1203"/>
                <a:gd name="T5" fmla="*/ 1 h 1266"/>
                <a:gd name="T6" fmla="*/ 0 w 1203"/>
                <a:gd name="T7" fmla="*/ 1 h 1266"/>
                <a:gd name="T8" fmla="*/ 0 w 1203"/>
                <a:gd name="T9" fmla="*/ 255 h 1266"/>
                <a:gd name="T10" fmla="*/ 251 w 1203"/>
                <a:gd name="T11" fmla="*/ 269 h 12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03"/>
                <a:gd name="T19" fmla="*/ 0 h 1266"/>
                <a:gd name="T20" fmla="*/ 1203 w 1203"/>
                <a:gd name="T21" fmla="*/ 1266 h 12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03" h="1266">
                  <a:moveTo>
                    <a:pt x="1201" y="1266"/>
                  </a:moveTo>
                  <a:cubicBezTo>
                    <a:pt x="1202" y="1245"/>
                    <a:pt x="1203" y="1224"/>
                    <a:pt x="1203" y="1203"/>
                  </a:cubicBezTo>
                  <a:cubicBezTo>
                    <a:pt x="1203" y="539"/>
                    <a:pt x="664" y="1"/>
                    <a:pt x="0" y="1"/>
                  </a:cubicBezTo>
                  <a:cubicBezTo>
                    <a:pt x="0" y="0"/>
                    <a:pt x="0" y="1"/>
                    <a:pt x="0" y="1"/>
                  </a:cubicBezTo>
                  <a:lnTo>
                    <a:pt x="0" y="1203"/>
                  </a:lnTo>
                  <a:lnTo>
                    <a:pt x="1201" y="1266"/>
                  </a:lnTo>
                  <a:close/>
                </a:path>
              </a:pathLst>
            </a:custGeom>
            <a:solidFill>
              <a:srgbClr val="9999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776" name="Freeform 9"/>
            <p:cNvSpPr>
              <a:spLocks/>
            </p:cNvSpPr>
            <p:nvPr/>
          </p:nvSpPr>
          <p:spPr bwMode="auto">
            <a:xfrm>
              <a:off x="2357" y="2703"/>
              <a:ext cx="812" cy="777"/>
            </a:xfrm>
            <a:custGeom>
              <a:avLst/>
              <a:gdLst>
                <a:gd name="T0" fmla="*/ 78 w 1201"/>
                <a:gd name="T1" fmla="*/ 244 h 1144"/>
                <a:gd name="T2" fmla="*/ 251 w 1201"/>
                <a:gd name="T3" fmla="*/ 14 h 1144"/>
                <a:gd name="T4" fmla="*/ 0 w 1201"/>
                <a:gd name="T5" fmla="*/ 0 h 1144"/>
                <a:gd name="T6" fmla="*/ 78 w 1201"/>
                <a:gd name="T7" fmla="*/ 244 h 11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1"/>
                <a:gd name="T13" fmla="*/ 0 h 1144"/>
                <a:gd name="T14" fmla="*/ 1201 w 1201"/>
                <a:gd name="T15" fmla="*/ 1144 h 11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1" h="1144">
                  <a:moveTo>
                    <a:pt x="371" y="1144"/>
                  </a:moveTo>
                  <a:cubicBezTo>
                    <a:pt x="845" y="990"/>
                    <a:pt x="1175" y="560"/>
                    <a:pt x="1201" y="63"/>
                  </a:cubicBezTo>
                  <a:lnTo>
                    <a:pt x="0" y="0"/>
                  </a:lnTo>
                  <a:lnTo>
                    <a:pt x="371" y="1144"/>
                  </a:lnTo>
                  <a:close/>
                </a:path>
              </a:pathLst>
            </a:custGeom>
            <a:solidFill>
              <a:srgbClr val="993366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777" name="Freeform 10"/>
            <p:cNvSpPr>
              <a:spLocks/>
            </p:cNvSpPr>
            <p:nvPr/>
          </p:nvSpPr>
          <p:spPr bwMode="auto">
            <a:xfrm>
              <a:off x="1938" y="2703"/>
              <a:ext cx="670" cy="816"/>
            </a:xfrm>
            <a:custGeom>
              <a:avLst/>
              <a:gdLst>
                <a:gd name="T0" fmla="*/ 0 w 991"/>
                <a:gd name="T1" fmla="*/ 219 h 1202"/>
                <a:gd name="T2" fmla="*/ 129 w 991"/>
                <a:gd name="T3" fmla="*/ 255 h 1202"/>
                <a:gd name="T4" fmla="*/ 207 w 991"/>
                <a:gd name="T5" fmla="*/ 243 h 1202"/>
                <a:gd name="T6" fmla="*/ 129 w 991"/>
                <a:gd name="T7" fmla="*/ 0 h 1202"/>
                <a:gd name="T8" fmla="*/ 0 w 991"/>
                <a:gd name="T9" fmla="*/ 219 h 12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1"/>
                <a:gd name="T16" fmla="*/ 0 h 1202"/>
                <a:gd name="T17" fmla="*/ 991 w 991"/>
                <a:gd name="T18" fmla="*/ 1202 h 120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1" h="1202">
                  <a:moveTo>
                    <a:pt x="0" y="1030"/>
                  </a:moveTo>
                  <a:cubicBezTo>
                    <a:pt x="187" y="1143"/>
                    <a:pt x="402" y="1202"/>
                    <a:pt x="620" y="1202"/>
                  </a:cubicBezTo>
                  <a:cubicBezTo>
                    <a:pt x="746" y="1202"/>
                    <a:pt x="871" y="1183"/>
                    <a:pt x="991" y="1144"/>
                  </a:cubicBezTo>
                  <a:lnTo>
                    <a:pt x="620" y="0"/>
                  </a:lnTo>
                  <a:lnTo>
                    <a:pt x="0" y="1030"/>
                  </a:lnTo>
                  <a:close/>
                </a:path>
              </a:pathLst>
            </a:custGeom>
            <a:solidFill>
              <a:srgbClr val="FFFFCC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778" name="Freeform 11"/>
            <p:cNvSpPr>
              <a:spLocks/>
            </p:cNvSpPr>
            <p:nvPr/>
          </p:nvSpPr>
          <p:spPr bwMode="auto">
            <a:xfrm>
              <a:off x="1544" y="2035"/>
              <a:ext cx="813" cy="1367"/>
            </a:xfrm>
            <a:custGeom>
              <a:avLst/>
              <a:gdLst>
                <a:gd name="T0" fmla="*/ 107 w 1203"/>
                <a:gd name="T1" fmla="*/ 0 h 2015"/>
                <a:gd name="T2" fmla="*/ 1 w 1203"/>
                <a:gd name="T3" fmla="*/ 208 h 2015"/>
                <a:gd name="T4" fmla="*/ 122 w 1203"/>
                <a:gd name="T5" fmla="*/ 427 h 2015"/>
                <a:gd name="T6" fmla="*/ 251 w 1203"/>
                <a:gd name="T7" fmla="*/ 208 h 2015"/>
                <a:gd name="T8" fmla="*/ 107 w 1203"/>
                <a:gd name="T9" fmla="*/ 0 h 20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03"/>
                <a:gd name="T16" fmla="*/ 0 h 2015"/>
                <a:gd name="T17" fmla="*/ 1203 w 1203"/>
                <a:gd name="T18" fmla="*/ 2015 h 20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03" h="2015">
                  <a:moveTo>
                    <a:pt x="514" y="0"/>
                  </a:moveTo>
                  <a:cubicBezTo>
                    <a:pt x="192" y="225"/>
                    <a:pt x="1" y="593"/>
                    <a:pt x="1" y="985"/>
                  </a:cubicBezTo>
                  <a:cubicBezTo>
                    <a:pt x="0" y="1407"/>
                    <a:pt x="222" y="1798"/>
                    <a:pt x="583" y="2015"/>
                  </a:cubicBezTo>
                  <a:lnTo>
                    <a:pt x="1203" y="985"/>
                  </a:lnTo>
                  <a:lnTo>
                    <a:pt x="514" y="0"/>
                  </a:lnTo>
                  <a:close/>
                </a:path>
              </a:pathLst>
            </a:custGeom>
            <a:solidFill>
              <a:srgbClr val="CCFF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779" name="Freeform 12"/>
            <p:cNvSpPr>
              <a:spLocks/>
            </p:cNvSpPr>
            <p:nvPr/>
          </p:nvSpPr>
          <p:spPr bwMode="auto">
            <a:xfrm>
              <a:off x="1891" y="1888"/>
              <a:ext cx="466" cy="815"/>
            </a:xfrm>
            <a:custGeom>
              <a:avLst/>
              <a:gdLst>
                <a:gd name="T0" fmla="*/ 144 w 689"/>
                <a:gd name="T1" fmla="*/ 0 h 1202"/>
                <a:gd name="T2" fmla="*/ 0 w 689"/>
                <a:gd name="T3" fmla="*/ 46 h 1202"/>
                <a:gd name="T4" fmla="*/ 144 w 689"/>
                <a:gd name="T5" fmla="*/ 254 h 1202"/>
                <a:gd name="T6" fmla="*/ 144 w 689"/>
                <a:gd name="T7" fmla="*/ 0 h 12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9"/>
                <a:gd name="T13" fmla="*/ 0 h 1202"/>
                <a:gd name="T14" fmla="*/ 689 w 689"/>
                <a:gd name="T15" fmla="*/ 1202 h 12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9" h="1202">
                  <a:moveTo>
                    <a:pt x="689" y="0"/>
                  </a:moveTo>
                  <a:cubicBezTo>
                    <a:pt x="442" y="0"/>
                    <a:pt x="202" y="75"/>
                    <a:pt x="0" y="217"/>
                  </a:cubicBezTo>
                  <a:lnTo>
                    <a:pt x="689" y="1202"/>
                  </a:lnTo>
                  <a:lnTo>
                    <a:pt x="689" y="0"/>
                  </a:lnTo>
                  <a:close/>
                </a:path>
              </a:pathLst>
            </a:custGeom>
            <a:solidFill>
              <a:srgbClr val="660066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780" name="Rectangle 13"/>
            <p:cNvSpPr>
              <a:spLocks noChangeArrowheads="1"/>
            </p:cNvSpPr>
            <p:nvPr/>
          </p:nvSpPr>
          <p:spPr bwMode="auto">
            <a:xfrm>
              <a:off x="2969" y="1943"/>
              <a:ext cx="8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</a:rPr>
                <a:t>Self employed at home</a:t>
              </a:r>
            </a:p>
          </p:txBody>
        </p:sp>
        <p:sp>
          <p:nvSpPr>
            <p:cNvPr id="32781" name="Rectangle 14"/>
            <p:cNvSpPr>
              <a:spLocks noChangeArrowheads="1"/>
            </p:cNvSpPr>
            <p:nvPr/>
          </p:nvSpPr>
          <p:spPr bwMode="auto">
            <a:xfrm>
              <a:off x="3106" y="2027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26%</a:t>
              </a:r>
            </a:p>
          </p:txBody>
        </p:sp>
        <p:sp>
          <p:nvSpPr>
            <p:cNvPr id="32782" name="Rectangle 15"/>
            <p:cNvSpPr>
              <a:spLocks noChangeArrowheads="1"/>
            </p:cNvSpPr>
            <p:nvPr/>
          </p:nvSpPr>
          <p:spPr bwMode="auto">
            <a:xfrm>
              <a:off x="3036" y="3203"/>
              <a:ext cx="85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</a:rPr>
                <a:t>Self employed ambulant</a:t>
              </a:r>
            </a:p>
          </p:txBody>
        </p:sp>
        <p:sp>
          <p:nvSpPr>
            <p:cNvPr id="32783" name="Rectangle 16"/>
            <p:cNvSpPr>
              <a:spLocks noChangeArrowheads="1"/>
            </p:cNvSpPr>
            <p:nvPr/>
          </p:nvSpPr>
          <p:spPr bwMode="auto">
            <a:xfrm>
              <a:off x="3170" y="3286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19%</a:t>
              </a:r>
            </a:p>
          </p:txBody>
        </p:sp>
        <p:sp>
          <p:nvSpPr>
            <p:cNvPr id="32784" name="Rectangle 17"/>
            <p:cNvSpPr>
              <a:spLocks noChangeArrowheads="1"/>
            </p:cNvSpPr>
            <p:nvPr/>
          </p:nvSpPr>
          <p:spPr bwMode="auto">
            <a:xfrm>
              <a:off x="1942" y="3557"/>
              <a:ext cx="7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</a:rPr>
                <a:t>Self employed salon</a:t>
              </a:r>
            </a:p>
          </p:txBody>
        </p:sp>
        <p:sp>
          <p:nvSpPr>
            <p:cNvPr id="32785" name="Rectangle 18"/>
            <p:cNvSpPr>
              <a:spLocks noChangeArrowheads="1"/>
            </p:cNvSpPr>
            <p:nvPr/>
          </p:nvSpPr>
          <p:spPr bwMode="auto">
            <a:xfrm>
              <a:off x="2121" y="3640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14%</a:t>
              </a:r>
            </a:p>
          </p:txBody>
        </p:sp>
        <p:sp>
          <p:nvSpPr>
            <p:cNvPr id="32786" name="Rectangle 19"/>
            <p:cNvSpPr>
              <a:spLocks noChangeArrowheads="1"/>
            </p:cNvSpPr>
            <p:nvPr/>
          </p:nvSpPr>
          <p:spPr bwMode="auto">
            <a:xfrm>
              <a:off x="759" y="2655"/>
              <a:ext cx="9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</a:rPr>
                <a:t>With employees &lt; 175.000</a:t>
              </a:r>
            </a:p>
          </p:txBody>
        </p:sp>
        <p:sp>
          <p:nvSpPr>
            <p:cNvPr id="32787" name="Rectangle 20"/>
            <p:cNvSpPr>
              <a:spLocks noChangeArrowheads="1"/>
            </p:cNvSpPr>
            <p:nvPr/>
          </p:nvSpPr>
          <p:spPr bwMode="auto">
            <a:xfrm>
              <a:off x="1068" y="2739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31%</a:t>
              </a:r>
            </a:p>
          </p:txBody>
        </p:sp>
        <p:sp>
          <p:nvSpPr>
            <p:cNvPr id="32788" name="Rectangle 21"/>
            <p:cNvSpPr>
              <a:spLocks noChangeArrowheads="1"/>
            </p:cNvSpPr>
            <p:nvPr/>
          </p:nvSpPr>
          <p:spPr bwMode="auto">
            <a:xfrm>
              <a:off x="1307" y="1725"/>
              <a:ext cx="84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</a:rPr>
                <a:t>WITH EMPL.. &gt;175.000</a:t>
              </a:r>
            </a:p>
          </p:txBody>
        </p:sp>
        <p:sp>
          <p:nvSpPr>
            <p:cNvPr id="32789" name="Rectangle 22"/>
            <p:cNvSpPr>
              <a:spLocks noChangeArrowheads="1"/>
            </p:cNvSpPr>
            <p:nvPr/>
          </p:nvSpPr>
          <p:spPr bwMode="auto">
            <a:xfrm>
              <a:off x="1636" y="1808"/>
              <a:ext cx="19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10%</a:t>
              </a:r>
            </a:p>
          </p:txBody>
        </p:sp>
        <p:sp>
          <p:nvSpPr>
            <p:cNvPr id="32790" name="Rectangle 23"/>
            <p:cNvSpPr>
              <a:spLocks noChangeArrowheads="1"/>
            </p:cNvSpPr>
            <p:nvPr/>
          </p:nvSpPr>
          <p:spPr bwMode="auto">
            <a:xfrm>
              <a:off x="3291" y="2226"/>
              <a:ext cx="23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4.365</a:t>
              </a:r>
            </a:p>
          </p:txBody>
        </p:sp>
        <p:sp>
          <p:nvSpPr>
            <p:cNvPr id="32791" name="Rectangle 24"/>
            <p:cNvSpPr>
              <a:spLocks noChangeArrowheads="1"/>
            </p:cNvSpPr>
            <p:nvPr/>
          </p:nvSpPr>
          <p:spPr bwMode="auto">
            <a:xfrm>
              <a:off x="3276" y="3047"/>
              <a:ext cx="23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3.260</a:t>
              </a:r>
            </a:p>
          </p:txBody>
        </p:sp>
        <p:sp>
          <p:nvSpPr>
            <p:cNvPr id="32792" name="Rectangle 25"/>
            <p:cNvSpPr>
              <a:spLocks noChangeArrowheads="1"/>
            </p:cNvSpPr>
            <p:nvPr/>
          </p:nvSpPr>
          <p:spPr bwMode="auto">
            <a:xfrm>
              <a:off x="2151" y="1766"/>
              <a:ext cx="23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1.665</a:t>
              </a:r>
            </a:p>
          </p:txBody>
        </p:sp>
        <p:sp>
          <p:nvSpPr>
            <p:cNvPr id="32793" name="Rectangle 26"/>
            <p:cNvSpPr>
              <a:spLocks noChangeArrowheads="1"/>
            </p:cNvSpPr>
            <p:nvPr/>
          </p:nvSpPr>
          <p:spPr bwMode="auto">
            <a:xfrm>
              <a:off x="1291" y="2971"/>
              <a:ext cx="23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5.320</a:t>
              </a:r>
            </a:p>
          </p:txBody>
        </p:sp>
        <p:sp>
          <p:nvSpPr>
            <p:cNvPr id="32794" name="Rectangle 27"/>
            <p:cNvSpPr>
              <a:spLocks noChangeArrowheads="1"/>
            </p:cNvSpPr>
            <p:nvPr/>
          </p:nvSpPr>
          <p:spPr bwMode="auto">
            <a:xfrm>
              <a:off x="2415" y="3693"/>
              <a:ext cx="23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</a:rPr>
                <a:t>2.290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WAY OF ESTABLISHMENT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endParaRPr lang="en-GB" sz="2000" smtClean="0">
              <a:solidFill>
                <a:schemeClr val="bg1"/>
              </a:solidFill>
              <a:latin typeface="Myriad Web Pro Condensed"/>
            </a:endParaRPr>
          </a:p>
        </p:txBody>
      </p:sp>
      <p:pic>
        <p:nvPicPr>
          <p:cNvPr id="33795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3797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8996" name="Group 84"/>
          <p:cNvGraphicFramePr>
            <a:graphicFrameLocks noGrp="1"/>
          </p:cNvGraphicFramePr>
          <p:nvPr/>
        </p:nvGraphicFramePr>
        <p:xfrm>
          <a:off x="611188" y="2349500"/>
          <a:ext cx="6337300" cy="3897313"/>
        </p:xfrm>
        <a:graphic>
          <a:graphicData uri="http://schemas.openxmlformats.org/drawingml/2006/table">
            <a:tbl>
              <a:tblPr/>
              <a:tblGrid>
                <a:gridCol w="1439862"/>
                <a:gridCol w="1081088"/>
                <a:gridCol w="1281112"/>
                <a:gridCol w="1268413"/>
                <a:gridCol w="1266825"/>
              </a:tblGrid>
              <a:tr h="593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&lt;175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&gt;175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AMBULANT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 HOME NO SALON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SALON AT HOME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SALON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SEX ENTREPRENEUR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endParaRPr lang="en-GB" sz="2000" smtClean="0">
              <a:solidFill>
                <a:schemeClr val="bg1"/>
              </a:solidFill>
              <a:latin typeface="Myriad Web Pro Condensed"/>
            </a:endParaRPr>
          </a:p>
          <a:p>
            <a:pPr marL="176213" algn="l" eaLnBrk="1" hangingPunct="1"/>
            <a:endParaRPr lang="en-GB" sz="2000" smtClean="0">
              <a:solidFill>
                <a:schemeClr val="bg1"/>
              </a:solidFill>
              <a:latin typeface="Myriad Web Pro Condensed"/>
            </a:endParaRPr>
          </a:p>
          <a:p>
            <a:pPr marL="176213" algn="l" eaLnBrk="1" hangingPunct="1"/>
            <a:endParaRPr lang="en-GB" smtClean="0">
              <a:solidFill>
                <a:schemeClr val="bg1"/>
              </a:solidFill>
              <a:latin typeface="Myriad Web Pro Condensed"/>
            </a:endParaRPr>
          </a:p>
        </p:txBody>
      </p:sp>
      <p:pic>
        <p:nvPicPr>
          <p:cNvPr id="34819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4821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492" name="Group 60"/>
          <p:cNvGraphicFramePr>
            <a:graphicFrameLocks noGrp="1"/>
          </p:cNvGraphicFramePr>
          <p:nvPr/>
        </p:nvGraphicFramePr>
        <p:xfrm>
          <a:off x="611188" y="2420938"/>
          <a:ext cx="6192837" cy="3040062"/>
        </p:xfrm>
        <a:graphic>
          <a:graphicData uri="http://schemas.openxmlformats.org/drawingml/2006/table">
            <a:tbl>
              <a:tblPr/>
              <a:tblGrid>
                <a:gridCol w="1296987"/>
                <a:gridCol w="1295400"/>
                <a:gridCol w="1152525"/>
                <a:gridCol w="1223963"/>
                <a:gridCol w="1223962"/>
              </a:tblGrid>
              <a:tr h="1012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 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4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2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07375" cy="1511300"/>
          </a:xfrm>
          <a:solidFill>
            <a:srgbClr val="66206D"/>
          </a:solidFill>
        </p:spPr>
        <p:txBody>
          <a:bodyPr/>
          <a:lstStyle/>
          <a:p>
            <a:pPr marL="88900" indent="3175" algn="l" eaLnBrk="1" hangingPunct="1"/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SELF EMPLOYED HAIRDRESSERS </a:t>
            </a:r>
            <a:br>
              <a:rPr lang="nl-NL" sz="3200" b="1" smtClean="0">
                <a:solidFill>
                  <a:schemeClr val="bg1"/>
                </a:solidFill>
                <a:latin typeface="Myriad Web Pro Condensed"/>
              </a:rPr>
            </a:br>
            <a:r>
              <a:rPr lang="nl-NL" sz="3200" b="1" smtClean="0">
                <a:solidFill>
                  <a:schemeClr val="bg1"/>
                </a:solidFill>
                <a:latin typeface="Myriad Web Pro Condensed"/>
              </a:rPr>
              <a:t>CHARACTERISTICS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6551612" cy="4608512"/>
          </a:xfrm>
          <a:solidFill>
            <a:srgbClr val="49A24B"/>
          </a:solidFill>
        </p:spPr>
        <p:txBody>
          <a:bodyPr/>
          <a:lstStyle/>
          <a:p>
            <a:pPr marL="176213" algn="l" eaLnBrk="1" hangingPunct="1"/>
            <a:r>
              <a:rPr lang="en-GB" sz="2000" smtClean="0">
                <a:solidFill>
                  <a:schemeClr val="bg1"/>
                </a:solidFill>
                <a:latin typeface="Myriad Web Pro Condensed"/>
              </a:rPr>
              <a:t>- </a:t>
            </a:r>
          </a:p>
        </p:txBody>
      </p:sp>
      <p:pic>
        <p:nvPicPr>
          <p:cNvPr id="35843" name="Picture 4" descr="logo_ANKO_beteronderne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373688"/>
            <a:ext cx="15113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7164388" y="3646488"/>
            <a:ext cx="1511300" cy="1511300"/>
          </a:xfrm>
          <a:prstGeom prst="rect">
            <a:avLst/>
          </a:prstGeom>
          <a:solidFill>
            <a:srgbClr val="6620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35845" name="Picture 6" descr="schaart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003425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4098" name="Group 66"/>
          <p:cNvGraphicFramePr>
            <a:graphicFrameLocks noGrp="1"/>
          </p:cNvGraphicFramePr>
          <p:nvPr/>
        </p:nvGraphicFramePr>
        <p:xfrm>
          <a:off x="539750" y="2276475"/>
          <a:ext cx="6359525" cy="3805238"/>
        </p:xfrm>
        <a:graphic>
          <a:graphicData uri="http://schemas.openxmlformats.org/drawingml/2006/table">
            <a:tbl>
              <a:tblPr/>
              <a:tblGrid>
                <a:gridCol w="1728788"/>
                <a:gridCol w="1223962"/>
                <a:gridCol w="1079500"/>
                <a:gridCol w="1152525"/>
                <a:gridCol w="1174750"/>
              </a:tblGrid>
              <a:tr h="452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HOME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AMBULANT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5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WORKS &lt; 16 HRS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PURSUITS MORE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TURNOVER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PURSUITS MORE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WORKING HRS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WANTS PERSONNEL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PURSUITS MORE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CUSTOMERS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ANKO_sjabloon">
  <a:themeElements>
    <a:clrScheme name="ANKO_sjablo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KO_sjablo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KO_sjablo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O_sjablo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O_sjablo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O_sjablo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O_sjablo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O_sjablo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KO_sjablo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KO_sjablo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KO_sjablo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KO_sjablo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KO_sjablo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KO_sjablo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384</Words>
  <Application>Microsoft Office PowerPoint</Application>
  <PresentationFormat>On-screen Show (4:3)</PresentationFormat>
  <Paragraphs>256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24</vt:i4>
      </vt:variant>
      <vt:variant>
        <vt:lpstr>Slide Titles</vt:lpstr>
      </vt:variant>
      <vt:variant>
        <vt:i4>17</vt:i4>
      </vt:variant>
    </vt:vector>
  </HeadingPairs>
  <TitlesOfParts>
    <vt:vector size="45" baseType="lpstr">
      <vt:lpstr>Arial</vt:lpstr>
      <vt:lpstr>Calibri</vt:lpstr>
      <vt:lpstr>Myriad Web Pro Condensed</vt:lpstr>
      <vt:lpstr>Franklin Gothic Book</vt:lpstr>
      <vt:lpstr>ANKO_sjabloon</vt:lpstr>
      <vt:lpstr>Standaardontwerp</vt:lpstr>
      <vt:lpstr>ANKO_sjabloon</vt:lpstr>
      <vt:lpstr>ANKO_sjabloon</vt:lpstr>
      <vt:lpstr>ANKO_sjabloon</vt:lpstr>
      <vt:lpstr>ANKO_sjabloon</vt:lpstr>
      <vt:lpstr>ANKO_sjabloon</vt:lpstr>
      <vt:lpstr>ANKO_sjabloon</vt:lpstr>
      <vt:lpstr>ANKO_sjabloon</vt:lpstr>
      <vt:lpstr>ANKO_sjabloon</vt:lpstr>
      <vt:lpstr>ANKO_sjabloon</vt:lpstr>
      <vt:lpstr>ANKO_sjabloon</vt:lpstr>
      <vt:lpstr>ANKO_sjabloon</vt:lpstr>
      <vt:lpstr>Standaardontwerp</vt:lpstr>
      <vt:lpstr>Standaardontwerp</vt:lpstr>
      <vt:lpstr>Standaardontwerp</vt:lpstr>
      <vt:lpstr>Standaardontwerp</vt:lpstr>
      <vt:lpstr>Standaardontwerp</vt:lpstr>
      <vt:lpstr>Standaardontwerp</vt:lpstr>
      <vt:lpstr>Standaardontwerp</vt:lpstr>
      <vt:lpstr>Standaardontwerp</vt:lpstr>
      <vt:lpstr>Standaardontwerp</vt:lpstr>
      <vt:lpstr>Standaardontwerp</vt:lpstr>
      <vt:lpstr>Standaardontwerp</vt:lpstr>
      <vt:lpstr>Slide 1</vt:lpstr>
      <vt:lpstr>Slide 2</vt:lpstr>
      <vt:lpstr>DEVELOPMENT NUMBER OF SALONS</vt:lpstr>
      <vt:lpstr>AVERAGE NUMBER OF SALONS  PER 10.000 INHABITANTS</vt:lpstr>
      <vt:lpstr>GROWING VARIETY OF ENTERPRISES</vt:lpstr>
      <vt:lpstr>16.900 ACTIVE ENTERPRISES</vt:lpstr>
      <vt:lpstr>WAY OF ESTABLISHMENT</vt:lpstr>
      <vt:lpstr>SEX ENTREPRENEUR</vt:lpstr>
      <vt:lpstr>SELF EMPLOYED HAIRDRESSERS  CHARACTERISTICS</vt:lpstr>
      <vt:lpstr>SELF EMPLOYED HAIRDRESSERS  CHARACTERISTICS</vt:lpstr>
      <vt:lpstr>EMPLOYMENT</vt:lpstr>
      <vt:lpstr>EMPLOYMENT</vt:lpstr>
      <vt:lpstr>YEARLY TURNOVER</vt:lpstr>
      <vt:lpstr>YEARLY TURNOVER SELF EMPLOYED</vt:lpstr>
      <vt:lpstr>CHAINS AND FRANCHISING</vt:lpstr>
      <vt:lpstr>COMPOSITION OF TURNOVER</vt:lpstr>
      <vt:lpstr>WEEKLY OPENING HOURS</vt:lpstr>
    </vt:vector>
  </TitlesOfParts>
  <Company>bosworX BV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MBakker</dc:creator>
  <cp:lastModifiedBy>scic-visitor</cp:lastModifiedBy>
  <cp:revision>1</cp:revision>
  <dcterms:created xsi:type="dcterms:W3CDTF">2011-06-17T08:33:00Z</dcterms:created>
  <dcterms:modified xsi:type="dcterms:W3CDTF">2011-06-21T09:10:17Z</dcterms:modified>
</cp:coreProperties>
</file>