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8" r:id="rId2"/>
    <p:sldId id="331" r:id="rId3"/>
    <p:sldId id="332" r:id="rId4"/>
    <p:sldId id="257" r:id="rId5"/>
    <p:sldId id="269" r:id="rId6"/>
    <p:sldId id="285" r:id="rId7"/>
    <p:sldId id="334" r:id="rId8"/>
    <p:sldId id="333" r:id="rId9"/>
    <p:sldId id="336" r:id="rId10"/>
    <p:sldId id="340" r:id="rId11"/>
    <p:sldId id="335" r:id="rId12"/>
    <p:sldId id="337" r:id="rId13"/>
    <p:sldId id="338" r:id="rId14"/>
    <p:sldId id="339" r:id="rId15"/>
    <p:sldId id="318" r:id="rId16"/>
    <p:sldId id="325" r:id="rId17"/>
    <p:sldId id="341" r:id="rId18"/>
    <p:sldId id="313" r:id="rId19"/>
    <p:sldId id="306" r:id="rId20"/>
    <p:sldId id="343" r:id="rId21"/>
    <p:sldId id="329" r:id="rId22"/>
    <p:sldId id="330" r:id="rId23"/>
    <p:sldId id="344" r:id="rId24"/>
    <p:sldId id="268" r:id="rId25"/>
  </p:sldIdLst>
  <p:sldSz cx="9144000" cy="6858000" type="screen4x3"/>
  <p:notesSz cx="6797675" cy="99298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uido Schwarz"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9966"/>
    <a:srgbClr val="336633"/>
    <a:srgbClr val="003300"/>
    <a:srgbClr val="FF99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906" autoAdjust="0"/>
  </p:normalViewPr>
  <p:slideViewPr>
    <p:cSldViewPr>
      <p:cViewPr varScale="1">
        <p:scale>
          <a:sx n="66" d="100"/>
          <a:sy n="66" d="100"/>
        </p:scale>
        <p:origin x="-114" y="-96"/>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2040" y="-84"/>
      </p:cViewPr>
      <p:guideLst>
        <p:guide orient="horz" pos="3128"/>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FAF153-1F67-4732-9291-FBF01F6400AA}" type="doc">
      <dgm:prSet loTypeId="urn:microsoft.com/office/officeart/2005/8/layout/hList1" loCatId="list" qsTypeId="urn:microsoft.com/office/officeart/2005/8/quickstyle/simple1#1" qsCatId="simple" csTypeId="urn:microsoft.com/office/officeart/2005/8/colors/accent1_2#1" csCatId="accent1" phldr="1"/>
      <dgm:spPr/>
      <dgm:t>
        <a:bodyPr/>
        <a:lstStyle/>
        <a:p>
          <a:endParaRPr lang="en-GB"/>
        </a:p>
      </dgm:t>
    </dgm:pt>
    <dgm:pt modelId="{549B5533-CA2D-4675-B054-2F4E4BC9CAC3}">
      <dgm:prSet phldrT="[Text]"/>
      <dgm:spPr>
        <a:solidFill>
          <a:srgbClr val="336633"/>
        </a:solidFill>
      </dgm:spPr>
      <dgm:t>
        <a:bodyPr/>
        <a:lstStyle/>
        <a:p>
          <a:r>
            <a:rPr lang="en-GB" dirty="0" smtClean="0"/>
            <a:t>What share of the sector would be covered?</a:t>
          </a:r>
          <a:endParaRPr lang="en-GB" dirty="0"/>
        </a:p>
      </dgm:t>
    </dgm:pt>
    <dgm:pt modelId="{A1A6EEB9-4600-4A08-8156-D549CB3B1793}" type="parTrans" cxnId="{FB67196B-210D-4E97-9DD7-D38AF43FB0F5}">
      <dgm:prSet/>
      <dgm:spPr/>
      <dgm:t>
        <a:bodyPr/>
        <a:lstStyle/>
        <a:p>
          <a:endParaRPr lang="en-GB"/>
        </a:p>
      </dgm:t>
    </dgm:pt>
    <dgm:pt modelId="{7C726A4F-2517-4529-839E-A60C39295C8C}" type="sibTrans" cxnId="{FB67196B-210D-4E97-9DD7-D38AF43FB0F5}">
      <dgm:prSet/>
      <dgm:spPr/>
      <dgm:t>
        <a:bodyPr/>
        <a:lstStyle/>
        <a:p>
          <a:endParaRPr lang="en-GB"/>
        </a:p>
      </dgm:t>
    </dgm:pt>
    <dgm:pt modelId="{18E0A1E9-5001-4281-A0AE-C60387D81207}">
      <dgm:prSet phldrT="[Text]"/>
      <dgm:spPr>
        <a:solidFill>
          <a:srgbClr val="92D050">
            <a:alpha val="90000"/>
          </a:srgbClr>
        </a:solidFill>
      </dgm:spPr>
      <dgm:t>
        <a:bodyPr/>
        <a:lstStyle/>
        <a:p>
          <a:r>
            <a:rPr lang="en-GB" dirty="0" smtClean="0"/>
            <a:t>Would large segments of the sector be excluded from improvements?</a:t>
          </a:r>
          <a:endParaRPr lang="en-GB" dirty="0"/>
        </a:p>
      </dgm:t>
    </dgm:pt>
    <dgm:pt modelId="{D8898A8E-81E3-484A-AD9A-38FD6C4BEA9D}" type="parTrans" cxnId="{DBAC14B5-9014-4EE2-8243-D4D5BAFA8DF0}">
      <dgm:prSet/>
      <dgm:spPr/>
      <dgm:t>
        <a:bodyPr/>
        <a:lstStyle/>
        <a:p>
          <a:endParaRPr lang="en-GB"/>
        </a:p>
      </dgm:t>
    </dgm:pt>
    <dgm:pt modelId="{CBCB2EBC-C6D8-4D22-A7AB-D22E230EB1E3}" type="sibTrans" cxnId="{DBAC14B5-9014-4EE2-8243-D4D5BAFA8DF0}">
      <dgm:prSet/>
      <dgm:spPr/>
      <dgm:t>
        <a:bodyPr/>
        <a:lstStyle/>
        <a:p>
          <a:endParaRPr lang="en-GB"/>
        </a:p>
      </dgm:t>
    </dgm:pt>
    <dgm:pt modelId="{66D14B91-862D-4198-951D-4A3F0AD2BBE1}">
      <dgm:prSet phldrT="[Text]"/>
      <dgm:spPr>
        <a:solidFill>
          <a:srgbClr val="92D050">
            <a:alpha val="90000"/>
          </a:srgbClr>
        </a:solidFill>
      </dgm:spPr>
      <dgm:t>
        <a:bodyPr/>
        <a:lstStyle/>
        <a:p>
          <a:r>
            <a:rPr lang="en-GB" dirty="0" smtClean="0"/>
            <a:t>Would it lead to distortions of coverage between different countries?</a:t>
          </a:r>
          <a:endParaRPr lang="en-GB" dirty="0"/>
        </a:p>
      </dgm:t>
    </dgm:pt>
    <dgm:pt modelId="{D0735503-A7DA-46C6-8DAB-E184182F0D7B}" type="parTrans" cxnId="{645B8E75-7531-49D4-9687-B4D9DF950233}">
      <dgm:prSet/>
      <dgm:spPr/>
      <dgm:t>
        <a:bodyPr/>
        <a:lstStyle/>
        <a:p>
          <a:endParaRPr lang="en-GB"/>
        </a:p>
      </dgm:t>
    </dgm:pt>
    <dgm:pt modelId="{0016B114-A6AC-44A0-9EAA-6C33F3DBCFA9}" type="sibTrans" cxnId="{645B8E75-7531-49D4-9687-B4D9DF950233}">
      <dgm:prSet/>
      <dgm:spPr/>
      <dgm:t>
        <a:bodyPr/>
        <a:lstStyle/>
        <a:p>
          <a:endParaRPr lang="en-GB"/>
        </a:p>
      </dgm:t>
    </dgm:pt>
    <dgm:pt modelId="{F38CE588-9AE7-4B41-A799-DAA700A21A9C}">
      <dgm:prSet phldrT="[Text]"/>
      <dgm:spPr>
        <a:solidFill>
          <a:srgbClr val="336633"/>
        </a:solidFill>
      </dgm:spPr>
      <dgm:t>
        <a:bodyPr/>
        <a:lstStyle/>
        <a:p>
          <a:r>
            <a:rPr lang="en-GB" dirty="0" smtClean="0"/>
            <a:t>Social policy goals of the EU</a:t>
          </a:r>
          <a:endParaRPr lang="en-GB" dirty="0"/>
        </a:p>
      </dgm:t>
    </dgm:pt>
    <dgm:pt modelId="{900B3639-5941-4603-918B-32424787A3E9}" type="parTrans" cxnId="{0B37459C-AFB2-4270-A766-A56AE7DD91EE}">
      <dgm:prSet/>
      <dgm:spPr/>
      <dgm:t>
        <a:bodyPr/>
        <a:lstStyle/>
        <a:p>
          <a:endParaRPr lang="en-GB"/>
        </a:p>
      </dgm:t>
    </dgm:pt>
    <dgm:pt modelId="{3F0BC980-6B45-4C1B-914E-14CF4B866FD4}" type="sibTrans" cxnId="{0B37459C-AFB2-4270-A766-A56AE7DD91EE}">
      <dgm:prSet/>
      <dgm:spPr/>
      <dgm:t>
        <a:bodyPr/>
        <a:lstStyle/>
        <a:p>
          <a:endParaRPr lang="en-GB"/>
        </a:p>
      </dgm:t>
    </dgm:pt>
    <dgm:pt modelId="{87A12C84-483C-4375-BCD2-422CF676E198}">
      <dgm:prSet phldrT="[Text]"/>
      <dgm:spPr>
        <a:solidFill>
          <a:srgbClr val="92D050">
            <a:alpha val="90000"/>
          </a:srgbClr>
        </a:solidFill>
      </dgm:spPr>
      <dgm:t>
        <a:bodyPr/>
        <a:lstStyle/>
        <a:p>
          <a:r>
            <a:rPr lang="en-GB" dirty="0" smtClean="0"/>
            <a:t>Reduce quality of work (crowding out, training provision)?</a:t>
          </a:r>
          <a:endParaRPr lang="en-GB" dirty="0"/>
        </a:p>
      </dgm:t>
    </dgm:pt>
    <dgm:pt modelId="{52409243-0A09-4D51-8C42-C88E7615CDA8}" type="parTrans" cxnId="{043414B4-4C1D-4EEA-B79C-B314D4149422}">
      <dgm:prSet/>
      <dgm:spPr/>
      <dgm:t>
        <a:bodyPr/>
        <a:lstStyle/>
        <a:p>
          <a:endParaRPr lang="en-GB"/>
        </a:p>
      </dgm:t>
    </dgm:pt>
    <dgm:pt modelId="{A6E17A6B-B097-400D-8A65-570BB249F485}" type="sibTrans" cxnId="{043414B4-4C1D-4EEA-B79C-B314D4149422}">
      <dgm:prSet/>
      <dgm:spPr/>
      <dgm:t>
        <a:bodyPr/>
        <a:lstStyle/>
        <a:p>
          <a:endParaRPr lang="en-GB"/>
        </a:p>
      </dgm:t>
    </dgm:pt>
    <dgm:pt modelId="{9D778D7E-E3C8-4704-B5CE-5141EEE3E8B2}">
      <dgm:prSet phldrT="[Text]"/>
      <dgm:spPr>
        <a:solidFill>
          <a:srgbClr val="92D050">
            <a:alpha val="90000"/>
          </a:srgbClr>
        </a:solidFill>
      </dgm:spPr>
      <dgm:t>
        <a:bodyPr/>
        <a:lstStyle/>
        <a:p>
          <a:r>
            <a:rPr lang="en-GB" dirty="0" smtClean="0"/>
            <a:t>Detrimental effect on health and safety in segments not covered (health insurance)?</a:t>
          </a:r>
          <a:endParaRPr lang="en-GB" dirty="0"/>
        </a:p>
      </dgm:t>
    </dgm:pt>
    <dgm:pt modelId="{39F08435-F94F-4B9D-9457-8DEF7D8EC15D}" type="parTrans" cxnId="{E410FD9F-163F-429E-B828-5C2CAE57F681}">
      <dgm:prSet/>
      <dgm:spPr/>
      <dgm:t>
        <a:bodyPr/>
        <a:lstStyle/>
        <a:p>
          <a:endParaRPr lang="en-GB"/>
        </a:p>
      </dgm:t>
    </dgm:pt>
    <dgm:pt modelId="{73E6F7B2-93CC-450E-8F29-CBAB57A3A366}" type="sibTrans" cxnId="{E410FD9F-163F-429E-B828-5C2CAE57F681}">
      <dgm:prSet/>
      <dgm:spPr/>
      <dgm:t>
        <a:bodyPr/>
        <a:lstStyle/>
        <a:p>
          <a:endParaRPr lang="en-GB"/>
        </a:p>
      </dgm:t>
    </dgm:pt>
    <dgm:pt modelId="{0BB95218-1CBD-4FD8-9668-DC1341E0F3F3}">
      <dgm:prSet phldrT="[Text]"/>
      <dgm:spPr>
        <a:solidFill>
          <a:srgbClr val="336633"/>
        </a:solidFill>
      </dgm:spPr>
      <dgm:t>
        <a:bodyPr/>
        <a:lstStyle/>
        <a:p>
          <a:r>
            <a:rPr lang="en-GB" dirty="0" smtClean="0"/>
            <a:t>Competition</a:t>
          </a:r>
          <a:endParaRPr lang="en-GB" dirty="0"/>
        </a:p>
      </dgm:t>
    </dgm:pt>
    <dgm:pt modelId="{AC3F57A0-8409-457C-A7D6-7EE8BC51A11A}" type="parTrans" cxnId="{8AC1FBE1-C469-43C4-93FC-49D7C3404028}">
      <dgm:prSet/>
      <dgm:spPr/>
      <dgm:t>
        <a:bodyPr/>
        <a:lstStyle/>
        <a:p>
          <a:endParaRPr lang="en-GB"/>
        </a:p>
      </dgm:t>
    </dgm:pt>
    <dgm:pt modelId="{3C40F7B8-B315-46FE-95EE-7AA5DBA78C27}" type="sibTrans" cxnId="{8AC1FBE1-C469-43C4-93FC-49D7C3404028}">
      <dgm:prSet/>
      <dgm:spPr/>
      <dgm:t>
        <a:bodyPr/>
        <a:lstStyle/>
        <a:p>
          <a:endParaRPr lang="en-GB"/>
        </a:p>
      </dgm:t>
    </dgm:pt>
    <dgm:pt modelId="{AFB5E8DC-D878-465A-80B7-D72BE8EF9F1F}">
      <dgm:prSet phldrT="[Text]"/>
      <dgm:spPr>
        <a:solidFill>
          <a:srgbClr val="92D050">
            <a:alpha val="90000"/>
          </a:srgbClr>
        </a:solidFill>
      </dgm:spPr>
      <dgm:t>
        <a:bodyPr/>
        <a:lstStyle/>
        <a:p>
          <a:r>
            <a:rPr lang="en-GB" dirty="0" smtClean="0"/>
            <a:t>Distortions of competition (including through impact on consumer perception)?</a:t>
          </a:r>
          <a:endParaRPr lang="en-GB" dirty="0"/>
        </a:p>
      </dgm:t>
    </dgm:pt>
    <dgm:pt modelId="{B80134BD-011E-4CF5-9AFE-8275991DF824}" type="parTrans" cxnId="{4B64C584-6D1D-4F59-9D9F-CA91F63D8435}">
      <dgm:prSet/>
      <dgm:spPr/>
      <dgm:t>
        <a:bodyPr/>
        <a:lstStyle/>
        <a:p>
          <a:endParaRPr lang="en-GB"/>
        </a:p>
      </dgm:t>
    </dgm:pt>
    <dgm:pt modelId="{C8C06FFC-DCEF-4AAB-848E-70A3F2ED3210}" type="sibTrans" cxnId="{4B64C584-6D1D-4F59-9D9F-CA91F63D8435}">
      <dgm:prSet/>
      <dgm:spPr/>
      <dgm:t>
        <a:bodyPr/>
        <a:lstStyle/>
        <a:p>
          <a:endParaRPr lang="en-GB"/>
        </a:p>
      </dgm:t>
    </dgm:pt>
    <dgm:pt modelId="{32B1F4B8-6E01-4DB6-8E49-0B2F9F6BCA18}">
      <dgm:prSet phldrT="[Text]"/>
      <dgm:spPr>
        <a:solidFill>
          <a:srgbClr val="92D050">
            <a:alpha val="90000"/>
          </a:srgbClr>
        </a:solidFill>
      </dgm:spPr>
      <dgm:t>
        <a:bodyPr/>
        <a:lstStyle/>
        <a:p>
          <a:endParaRPr lang="en-GB" dirty="0"/>
        </a:p>
      </dgm:t>
    </dgm:pt>
    <dgm:pt modelId="{4AE0E930-E78F-408D-9A4D-2448FA0FA5A2}" type="parTrans" cxnId="{C355B070-C27A-427B-AF68-F16B28F968FE}">
      <dgm:prSet/>
      <dgm:spPr/>
    </dgm:pt>
    <dgm:pt modelId="{1DF88384-9A6E-4F6E-A3A6-D5A6249925E8}" type="sibTrans" cxnId="{C355B070-C27A-427B-AF68-F16B28F968FE}">
      <dgm:prSet/>
      <dgm:spPr/>
    </dgm:pt>
    <dgm:pt modelId="{57B9CB25-6D48-4DFD-8E7A-1E33DCA95341}" type="pres">
      <dgm:prSet presAssocID="{1BFAF153-1F67-4732-9291-FBF01F6400AA}" presName="Name0" presStyleCnt="0">
        <dgm:presLayoutVars>
          <dgm:dir/>
          <dgm:animLvl val="lvl"/>
          <dgm:resizeHandles val="exact"/>
        </dgm:presLayoutVars>
      </dgm:prSet>
      <dgm:spPr/>
      <dgm:t>
        <a:bodyPr/>
        <a:lstStyle/>
        <a:p>
          <a:endParaRPr lang="en-GB"/>
        </a:p>
      </dgm:t>
    </dgm:pt>
    <dgm:pt modelId="{4ED0BFBC-3316-4B4B-86A3-DEEACFC68DD6}" type="pres">
      <dgm:prSet presAssocID="{549B5533-CA2D-4675-B054-2F4E4BC9CAC3}" presName="composite" presStyleCnt="0"/>
      <dgm:spPr/>
    </dgm:pt>
    <dgm:pt modelId="{9158D6E7-E88A-426C-AE23-4EF39B3A0B8D}" type="pres">
      <dgm:prSet presAssocID="{549B5533-CA2D-4675-B054-2F4E4BC9CAC3}" presName="parTx" presStyleLbl="alignNode1" presStyleIdx="0" presStyleCnt="3">
        <dgm:presLayoutVars>
          <dgm:chMax val="0"/>
          <dgm:chPref val="0"/>
          <dgm:bulletEnabled val="1"/>
        </dgm:presLayoutVars>
      </dgm:prSet>
      <dgm:spPr/>
      <dgm:t>
        <a:bodyPr/>
        <a:lstStyle/>
        <a:p>
          <a:endParaRPr lang="en-GB"/>
        </a:p>
      </dgm:t>
    </dgm:pt>
    <dgm:pt modelId="{ADB8008A-46BC-4DF5-8446-FA1DF3A9D2DC}" type="pres">
      <dgm:prSet presAssocID="{549B5533-CA2D-4675-B054-2F4E4BC9CAC3}" presName="desTx" presStyleLbl="alignAccFollowNode1" presStyleIdx="0" presStyleCnt="3">
        <dgm:presLayoutVars>
          <dgm:bulletEnabled val="1"/>
        </dgm:presLayoutVars>
      </dgm:prSet>
      <dgm:spPr/>
      <dgm:t>
        <a:bodyPr/>
        <a:lstStyle/>
        <a:p>
          <a:endParaRPr lang="en-GB"/>
        </a:p>
      </dgm:t>
    </dgm:pt>
    <dgm:pt modelId="{4DCAB567-E563-439B-B602-9AE4C939E50E}" type="pres">
      <dgm:prSet presAssocID="{7C726A4F-2517-4529-839E-A60C39295C8C}" presName="space" presStyleCnt="0"/>
      <dgm:spPr/>
    </dgm:pt>
    <dgm:pt modelId="{76C9366E-B525-4404-A1A0-3C0724D2CEDF}" type="pres">
      <dgm:prSet presAssocID="{F38CE588-9AE7-4B41-A799-DAA700A21A9C}" presName="composite" presStyleCnt="0"/>
      <dgm:spPr/>
    </dgm:pt>
    <dgm:pt modelId="{DE34FDB3-7F6B-46D2-9032-36456C5036A3}" type="pres">
      <dgm:prSet presAssocID="{F38CE588-9AE7-4B41-A799-DAA700A21A9C}" presName="parTx" presStyleLbl="alignNode1" presStyleIdx="1" presStyleCnt="3">
        <dgm:presLayoutVars>
          <dgm:chMax val="0"/>
          <dgm:chPref val="0"/>
          <dgm:bulletEnabled val="1"/>
        </dgm:presLayoutVars>
      </dgm:prSet>
      <dgm:spPr/>
      <dgm:t>
        <a:bodyPr/>
        <a:lstStyle/>
        <a:p>
          <a:endParaRPr lang="en-GB"/>
        </a:p>
      </dgm:t>
    </dgm:pt>
    <dgm:pt modelId="{8BAEE21F-1645-4167-90C9-8D8BC801BC79}" type="pres">
      <dgm:prSet presAssocID="{F38CE588-9AE7-4B41-A799-DAA700A21A9C}" presName="desTx" presStyleLbl="alignAccFollowNode1" presStyleIdx="1" presStyleCnt="3">
        <dgm:presLayoutVars>
          <dgm:bulletEnabled val="1"/>
        </dgm:presLayoutVars>
      </dgm:prSet>
      <dgm:spPr/>
      <dgm:t>
        <a:bodyPr/>
        <a:lstStyle/>
        <a:p>
          <a:endParaRPr lang="en-GB"/>
        </a:p>
      </dgm:t>
    </dgm:pt>
    <dgm:pt modelId="{874C951F-4561-4D8E-A6CA-DF2D04E1A7E4}" type="pres">
      <dgm:prSet presAssocID="{3F0BC980-6B45-4C1B-914E-14CF4B866FD4}" presName="space" presStyleCnt="0"/>
      <dgm:spPr/>
    </dgm:pt>
    <dgm:pt modelId="{0AFB2779-B423-4175-AC7C-202970012ED3}" type="pres">
      <dgm:prSet presAssocID="{0BB95218-1CBD-4FD8-9668-DC1341E0F3F3}" presName="composite" presStyleCnt="0"/>
      <dgm:spPr/>
    </dgm:pt>
    <dgm:pt modelId="{BA2E2FD2-BF75-4A00-B5A4-9BEA45298054}" type="pres">
      <dgm:prSet presAssocID="{0BB95218-1CBD-4FD8-9668-DC1341E0F3F3}" presName="parTx" presStyleLbl="alignNode1" presStyleIdx="2" presStyleCnt="3">
        <dgm:presLayoutVars>
          <dgm:chMax val="0"/>
          <dgm:chPref val="0"/>
          <dgm:bulletEnabled val="1"/>
        </dgm:presLayoutVars>
      </dgm:prSet>
      <dgm:spPr/>
      <dgm:t>
        <a:bodyPr/>
        <a:lstStyle/>
        <a:p>
          <a:endParaRPr lang="en-GB"/>
        </a:p>
      </dgm:t>
    </dgm:pt>
    <dgm:pt modelId="{4F5BFC64-AC36-4583-B07A-692BB2DA4C13}" type="pres">
      <dgm:prSet presAssocID="{0BB95218-1CBD-4FD8-9668-DC1341E0F3F3}" presName="desTx" presStyleLbl="alignAccFollowNode1" presStyleIdx="2" presStyleCnt="3">
        <dgm:presLayoutVars>
          <dgm:bulletEnabled val="1"/>
        </dgm:presLayoutVars>
      </dgm:prSet>
      <dgm:spPr/>
      <dgm:t>
        <a:bodyPr/>
        <a:lstStyle/>
        <a:p>
          <a:endParaRPr lang="en-GB"/>
        </a:p>
      </dgm:t>
    </dgm:pt>
  </dgm:ptLst>
  <dgm:cxnLst>
    <dgm:cxn modelId="{28EE7C1D-500C-4451-B123-5BFB39F9DA39}" type="presOf" srcId="{1BFAF153-1F67-4732-9291-FBF01F6400AA}" destId="{57B9CB25-6D48-4DFD-8E7A-1E33DCA95341}" srcOrd="0" destOrd="0" presId="urn:microsoft.com/office/officeart/2005/8/layout/hList1"/>
    <dgm:cxn modelId="{C355B070-C27A-427B-AF68-F16B28F968FE}" srcId="{F38CE588-9AE7-4B41-A799-DAA700A21A9C}" destId="{32B1F4B8-6E01-4DB6-8E49-0B2F9F6BCA18}" srcOrd="2" destOrd="0" parTransId="{4AE0E930-E78F-408D-9A4D-2448FA0FA5A2}" sibTransId="{1DF88384-9A6E-4F6E-A3A6-D5A6249925E8}"/>
    <dgm:cxn modelId="{0B37459C-AFB2-4270-A766-A56AE7DD91EE}" srcId="{1BFAF153-1F67-4732-9291-FBF01F6400AA}" destId="{F38CE588-9AE7-4B41-A799-DAA700A21A9C}" srcOrd="1" destOrd="0" parTransId="{900B3639-5941-4603-918B-32424787A3E9}" sibTransId="{3F0BC980-6B45-4C1B-914E-14CF4B866FD4}"/>
    <dgm:cxn modelId="{9486F921-713F-4BFA-8965-E4B14BE1BC14}" type="presOf" srcId="{0BB95218-1CBD-4FD8-9668-DC1341E0F3F3}" destId="{BA2E2FD2-BF75-4A00-B5A4-9BEA45298054}" srcOrd="0" destOrd="0" presId="urn:microsoft.com/office/officeart/2005/8/layout/hList1"/>
    <dgm:cxn modelId="{8FFCB3CE-14D5-43A4-80E8-332C08745AD6}" type="presOf" srcId="{32B1F4B8-6E01-4DB6-8E49-0B2F9F6BCA18}" destId="{8BAEE21F-1645-4167-90C9-8D8BC801BC79}" srcOrd="0" destOrd="2" presId="urn:microsoft.com/office/officeart/2005/8/layout/hList1"/>
    <dgm:cxn modelId="{C2D1DBB3-6EFC-4997-989E-E64462419192}" type="presOf" srcId="{87A12C84-483C-4375-BCD2-422CF676E198}" destId="{8BAEE21F-1645-4167-90C9-8D8BC801BC79}" srcOrd="0" destOrd="0" presId="urn:microsoft.com/office/officeart/2005/8/layout/hList1"/>
    <dgm:cxn modelId="{DBAC14B5-9014-4EE2-8243-D4D5BAFA8DF0}" srcId="{549B5533-CA2D-4675-B054-2F4E4BC9CAC3}" destId="{18E0A1E9-5001-4281-A0AE-C60387D81207}" srcOrd="0" destOrd="0" parTransId="{D8898A8E-81E3-484A-AD9A-38FD6C4BEA9D}" sibTransId="{CBCB2EBC-C6D8-4D22-A7AB-D22E230EB1E3}"/>
    <dgm:cxn modelId="{8AC1FBE1-C469-43C4-93FC-49D7C3404028}" srcId="{1BFAF153-1F67-4732-9291-FBF01F6400AA}" destId="{0BB95218-1CBD-4FD8-9668-DC1341E0F3F3}" srcOrd="2" destOrd="0" parTransId="{AC3F57A0-8409-457C-A7D6-7EE8BC51A11A}" sibTransId="{3C40F7B8-B315-46FE-95EE-7AA5DBA78C27}"/>
    <dgm:cxn modelId="{4B64C584-6D1D-4F59-9D9F-CA91F63D8435}" srcId="{0BB95218-1CBD-4FD8-9668-DC1341E0F3F3}" destId="{AFB5E8DC-D878-465A-80B7-D72BE8EF9F1F}" srcOrd="0" destOrd="0" parTransId="{B80134BD-011E-4CF5-9AFE-8275991DF824}" sibTransId="{C8C06FFC-DCEF-4AAB-848E-70A3F2ED3210}"/>
    <dgm:cxn modelId="{645B8E75-7531-49D4-9687-B4D9DF950233}" srcId="{549B5533-CA2D-4675-B054-2F4E4BC9CAC3}" destId="{66D14B91-862D-4198-951D-4A3F0AD2BBE1}" srcOrd="1" destOrd="0" parTransId="{D0735503-A7DA-46C6-8DAB-E184182F0D7B}" sibTransId="{0016B114-A6AC-44A0-9EAA-6C33F3DBCFA9}"/>
    <dgm:cxn modelId="{2A55CFB2-59E2-43F9-BAFD-2DE40FF1CEEF}" type="presOf" srcId="{9D778D7E-E3C8-4704-B5CE-5141EEE3E8B2}" destId="{8BAEE21F-1645-4167-90C9-8D8BC801BC79}" srcOrd="0" destOrd="1" presId="urn:microsoft.com/office/officeart/2005/8/layout/hList1"/>
    <dgm:cxn modelId="{5B8AAC3F-1B9E-43F3-A303-CA63E09C6E3D}" type="presOf" srcId="{AFB5E8DC-D878-465A-80B7-D72BE8EF9F1F}" destId="{4F5BFC64-AC36-4583-B07A-692BB2DA4C13}" srcOrd="0" destOrd="0" presId="urn:microsoft.com/office/officeart/2005/8/layout/hList1"/>
    <dgm:cxn modelId="{E410FD9F-163F-429E-B828-5C2CAE57F681}" srcId="{F38CE588-9AE7-4B41-A799-DAA700A21A9C}" destId="{9D778D7E-E3C8-4704-B5CE-5141EEE3E8B2}" srcOrd="1" destOrd="0" parTransId="{39F08435-F94F-4B9D-9457-8DEF7D8EC15D}" sibTransId="{73E6F7B2-93CC-450E-8F29-CBAB57A3A366}"/>
    <dgm:cxn modelId="{043414B4-4C1D-4EEA-B79C-B314D4149422}" srcId="{F38CE588-9AE7-4B41-A799-DAA700A21A9C}" destId="{87A12C84-483C-4375-BCD2-422CF676E198}" srcOrd="0" destOrd="0" parTransId="{52409243-0A09-4D51-8C42-C88E7615CDA8}" sibTransId="{A6E17A6B-B097-400D-8A65-570BB249F485}"/>
    <dgm:cxn modelId="{877A4660-A300-4AA0-8CF7-E2EA713BF4C3}" type="presOf" srcId="{F38CE588-9AE7-4B41-A799-DAA700A21A9C}" destId="{DE34FDB3-7F6B-46D2-9032-36456C5036A3}" srcOrd="0" destOrd="0" presId="urn:microsoft.com/office/officeart/2005/8/layout/hList1"/>
    <dgm:cxn modelId="{1304D287-3CEF-4B85-9213-D513F14232FA}" type="presOf" srcId="{18E0A1E9-5001-4281-A0AE-C60387D81207}" destId="{ADB8008A-46BC-4DF5-8446-FA1DF3A9D2DC}" srcOrd="0" destOrd="0" presId="urn:microsoft.com/office/officeart/2005/8/layout/hList1"/>
    <dgm:cxn modelId="{2ACF41BB-1246-417B-925D-6C3479E11A37}" type="presOf" srcId="{66D14B91-862D-4198-951D-4A3F0AD2BBE1}" destId="{ADB8008A-46BC-4DF5-8446-FA1DF3A9D2DC}" srcOrd="0" destOrd="1" presId="urn:microsoft.com/office/officeart/2005/8/layout/hList1"/>
    <dgm:cxn modelId="{7AAADA5D-357E-4664-B180-0CC6C5F4342E}" type="presOf" srcId="{549B5533-CA2D-4675-B054-2F4E4BC9CAC3}" destId="{9158D6E7-E88A-426C-AE23-4EF39B3A0B8D}" srcOrd="0" destOrd="0" presId="urn:microsoft.com/office/officeart/2005/8/layout/hList1"/>
    <dgm:cxn modelId="{FB67196B-210D-4E97-9DD7-D38AF43FB0F5}" srcId="{1BFAF153-1F67-4732-9291-FBF01F6400AA}" destId="{549B5533-CA2D-4675-B054-2F4E4BC9CAC3}" srcOrd="0" destOrd="0" parTransId="{A1A6EEB9-4600-4A08-8156-D549CB3B1793}" sibTransId="{7C726A4F-2517-4529-839E-A60C39295C8C}"/>
    <dgm:cxn modelId="{D676BC50-06E5-43DA-BC82-40F73DCDAE61}" type="presParOf" srcId="{57B9CB25-6D48-4DFD-8E7A-1E33DCA95341}" destId="{4ED0BFBC-3316-4B4B-86A3-DEEACFC68DD6}" srcOrd="0" destOrd="0" presId="urn:microsoft.com/office/officeart/2005/8/layout/hList1"/>
    <dgm:cxn modelId="{8AA04680-C6EA-4338-B099-053E536563EA}" type="presParOf" srcId="{4ED0BFBC-3316-4B4B-86A3-DEEACFC68DD6}" destId="{9158D6E7-E88A-426C-AE23-4EF39B3A0B8D}" srcOrd="0" destOrd="0" presId="urn:microsoft.com/office/officeart/2005/8/layout/hList1"/>
    <dgm:cxn modelId="{DBA402F9-422C-4654-9CCE-330CD1B68747}" type="presParOf" srcId="{4ED0BFBC-3316-4B4B-86A3-DEEACFC68DD6}" destId="{ADB8008A-46BC-4DF5-8446-FA1DF3A9D2DC}" srcOrd="1" destOrd="0" presId="urn:microsoft.com/office/officeart/2005/8/layout/hList1"/>
    <dgm:cxn modelId="{42308A8D-1B51-495E-935E-6636EB86F223}" type="presParOf" srcId="{57B9CB25-6D48-4DFD-8E7A-1E33DCA95341}" destId="{4DCAB567-E563-439B-B602-9AE4C939E50E}" srcOrd="1" destOrd="0" presId="urn:microsoft.com/office/officeart/2005/8/layout/hList1"/>
    <dgm:cxn modelId="{84A1E332-2936-4D4B-83DC-E8E82FCAEC48}" type="presParOf" srcId="{57B9CB25-6D48-4DFD-8E7A-1E33DCA95341}" destId="{76C9366E-B525-4404-A1A0-3C0724D2CEDF}" srcOrd="2" destOrd="0" presId="urn:microsoft.com/office/officeart/2005/8/layout/hList1"/>
    <dgm:cxn modelId="{17C46F7D-F7AA-48C6-A080-AFEF1FDBF891}" type="presParOf" srcId="{76C9366E-B525-4404-A1A0-3C0724D2CEDF}" destId="{DE34FDB3-7F6B-46D2-9032-36456C5036A3}" srcOrd="0" destOrd="0" presId="urn:microsoft.com/office/officeart/2005/8/layout/hList1"/>
    <dgm:cxn modelId="{95C9637E-6CFF-44DE-81B4-9F2755C92B50}" type="presParOf" srcId="{76C9366E-B525-4404-A1A0-3C0724D2CEDF}" destId="{8BAEE21F-1645-4167-90C9-8D8BC801BC79}" srcOrd="1" destOrd="0" presId="urn:microsoft.com/office/officeart/2005/8/layout/hList1"/>
    <dgm:cxn modelId="{8A4E0D8F-0A1A-46B8-897A-BF5783A9ABF4}" type="presParOf" srcId="{57B9CB25-6D48-4DFD-8E7A-1E33DCA95341}" destId="{874C951F-4561-4D8E-A6CA-DF2D04E1A7E4}" srcOrd="3" destOrd="0" presId="urn:microsoft.com/office/officeart/2005/8/layout/hList1"/>
    <dgm:cxn modelId="{D72133E7-105D-4EFF-9E18-FF89BFC29C71}" type="presParOf" srcId="{57B9CB25-6D48-4DFD-8E7A-1E33DCA95341}" destId="{0AFB2779-B423-4175-AC7C-202970012ED3}" srcOrd="4" destOrd="0" presId="urn:microsoft.com/office/officeart/2005/8/layout/hList1"/>
    <dgm:cxn modelId="{45DF73A4-A792-4A4C-AC97-74DBAE15B464}" type="presParOf" srcId="{0AFB2779-B423-4175-AC7C-202970012ED3}" destId="{BA2E2FD2-BF75-4A00-B5A4-9BEA45298054}" srcOrd="0" destOrd="0" presId="urn:microsoft.com/office/officeart/2005/8/layout/hList1"/>
    <dgm:cxn modelId="{652EC3F5-969E-4C7A-A867-E34C43931267}" type="presParOf" srcId="{0AFB2779-B423-4175-AC7C-202970012ED3}" destId="{4F5BFC64-AC36-4583-B07A-692BB2DA4C13}"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4729A3-B376-40AF-938A-A655C1266892}" type="doc">
      <dgm:prSet loTypeId="urn:microsoft.com/office/officeart/2005/8/layout/chevron2" loCatId="list" qsTypeId="urn:microsoft.com/office/officeart/2005/8/quickstyle/simple1#2" qsCatId="simple" csTypeId="urn:microsoft.com/office/officeart/2005/8/colors/accent1_2#2" csCatId="accent1" phldr="1"/>
      <dgm:spPr/>
      <dgm:t>
        <a:bodyPr/>
        <a:lstStyle/>
        <a:p>
          <a:endParaRPr lang="en-GB"/>
        </a:p>
      </dgm:t>
    </dgm:pt>
    <dgm:pt modelId="{A215AEB5-618C-4277-A197-71D9EA19EEA8}">
      <dgm:prSet phldrT="[Text]"/>
      <dgm:spPr>
        <a:solidFill>
          <a:srgbClr val="336633"/>
        </a:solidFill>
      </dgm:spPr>
      <dgm:t>
        <a:bodyPr/>
        <a:lstStyle/>
        <a:p>
          <a:r>
            <a:rPr lang="en-GB" dirty="0" smtClean="0"/>
            <a:t>Option 1</a:t>
          </a:r>
          <a:endParaRPr lang="en-GB" dirty="0"/>
        </a:p>
      </dgm:t>
    </dgm:pt>
    <dgm:pt modelId="{26D3F66B-C002-4DF4-870E-CCFFBFC05A06}" type="parTrans" cxnId="{7ABA9B08-5500-4A64-8C30-F4DB4A11A558}">
      <dgm:prSet/>
      <dgm:spPr/>
      <dgm:t>
        <a:bodyPr/>
        <a:lstStyle/>
        <a:p>
          <a:endParaRPr lang="en-GB"/>
        </a:p>
      </dgm:t>
    </dgm:pt>
    <dgm:pt modelId="{9D3EF247-FD2A-405D-8E02-6314E33D60B9}" type="sibTrans" cxnId="{7ABA9B08-5500-4A64-8C30-F4DB4A11A558}">
      <dgm:prSet/>
      <dgm:spPr/>
      <dgm:t>
        <a:bodyPr/>
        <a:lstStyle/>
        <a:p>
          <a:endParaRPr lang="en-GB"/>
        </a:p>
      </dgm:t>
    </dgm:pt>
    <dgm:pt modelId="{3FFD5F72-97E0-4AA8-80F3-930F239581C7}">
      <dgm:prSet phldrT="[Text]" custT="1"/>
      <dgm:spPr/>
      <dgm:t>
        <a:bodyPr/>
        <a:lstStyle/>
        <a:p>
          <a:r>
            <a:rPr lang="en-GB" sz="1600" dirty="0" smtClean="0"/>
            <a:t>Between 76-79% of the sector covered (ranging from 14%-92%)</a:t>
          </a:r>
          <a:endParaRPr lang="en-GB" sz="1600" dirty="0"/>
        </a:p>
      </dgm:t>
    </dgm:pt>
    <dgm:pt modelId="{0A1D201B-9EB8-4BF0-8665-ACB6919901AC}" type="parTrans" cxnId="{DB9A6F30-ED38-4DF8-AF5C-8B17174DB59C}">
      <dgm:prSet/>
      <dgm:spPr/>
      <dgm:t>
        <a:bodyPr/>
        <a:lstStyle/>
        <a:p>
          <a:endParaRPr lang="en-GB"/>
        </a:p>
      </dgm:t>
    </dgm:pt>
    <dgm:pt modelId="{1A8B05BA-6D5C-4E4B-B0BD-861D93E4C7CA}" type="sibTrans" cxnId="{DB9A6F30-ED38-4DF8-AF5C-8B17174DB59C}">
      <dgm:prSet/>
      <dgm:spPr/>
      <dgm:t>
        <a:bodyPr/>
        <a:lstStyle/>
        <a:p>
          <a:endParaRPr lang="en-GB"/>
        </a:p>
      </dgm:t>
    </dgm:pt>
    <dgm:pt modelId="{D12C267A-4A3D-487A-9785-B0EC6A47AEDA}">
      <dgm:prSet phldrT="[Text]" custT="1"/>
      <dgm:spPr/>
      <dgm:t>
        <a:bodyPr/>
        <a:lstStyle/>
        <a:p>
          <a:r>
            <a:rPr lang="en-GB" sz="1600" dirty="0" smtClean="0"/>
            <a:t>SIGNIFICANT DIFFERENCES IN IMPACT BETWEEN COUNTRIES</a:t>
          </a:r>
          <a:endParaRPr lang="en-GB" sz="1600" dirty="0"/>
        </a:p>
      </dgm:t>
    </dgm:pt>
    <dgm:pt modelId="{DEEA64A2-5CEB-4DE1-A149-FB23958EA475}" type="parTrans" cxnId="{1DC25EC6-DA1D-4916-A7CF-765B44E516B0}">
      <dgm:prSet/>
      <dgm:spPr/>
      <dgm:t>
        <a:bodyPr/>
        <a:lstStyle/>
        <a:p>
          <a:endParaRPr lang="en-GB"/>
        </a:p>
      </dgm:t>
    </dgm:pt>
    <dgm:pt modelId="{345A694D-6050-4F34-B37C-820FB06BB6F1}" type="sibTrans" cxnId="{1DC25EC6-DA1D-4916-A7CF-765B44E516B0}">
      <dgm:prSet/>
      <dgm:spPr/>
      <dgm:t>
        <a:bodyPr/>
        <a:lstStyle/>
        <a:p>
          <a:endParaRPr lang="en-GB"/>
        </a:p>
      </dgm:t>
    </dgm:pt>
    <dgm:pt modelId="{E1ECA60D-92AC-4B94-A214-B6540F27675E}">
      <dgm:prSet phldrT="[Text]"/>
      <dgm:spPr>
        <a:solidFill>
          <a:srgbClr val="336633"/>
        </a:solidFill>
      </dgm:spPr>
      <dgm:t>
        <a:bodyPr/>
        <a:lstStyle/>
        <a:p>
          <a:r>
            <a:rPr lang="en-GB" dirty="0" smtClean="0"/>
            <a:t>Option 2</a:t>
          </a:r>
          <a:endParaRPr lang="en-GB" dirty="0"/>
        </a:p>
      </dgm:t>
    </dgm:pt>
    <dgm:pt modelId="{23CA8A7A-5E59-4BC4-A903-AF9DDD169596}" type="parTrans" cxnId="{7AEFBCA3-95E7-4C7A-95AB-9C322C92E66E}">
      <dgm:prSet/>
      <dgm:spPr/>
      <dgm:t>
        <a:bodyPr/>
        <a:lstStyle/>
        <a:p>
          <a:endParaRPr lang="en-GB"/>
        </a:p>
      </dgm:t>
    </dgm:pt>
    <dgm:pt modelId="{4261C34C-7D7F-4266-8094-B414C77B7E5D}" type="sibTrans" cxnId="{7AEFBCA3-95E7-4C7A-95AB-9C322C92E66E}">
      <dgm:prSet/>
      <dgm:spPr/>
      <dgm:t>
        <a:bodyPr/>
        <a:lstStyle/>
        <a:p>
          <a:endParaRPr lang="en-GB"/>
        </a:p>
      </dgm:t>
    </dgm:pt>
    <dgm:pt modelId="{324940FE-B266-44C1-9A16-4EFD5FF59DA3}">
      <dgm:prSet phldrT="[Text]"/>
      <dgm:spPr/>
      <dgm:t>
        <a:bodyPr/>
        <a:lstStyle/>
        <a:p>
          <a:r>
            <a:rPr lang="en-GB" dirty="0" smtClean="0"/>
            <a:t>SMALL IMPACT as phenomenon is marginal in most countries</a:t>
          </a:r>
          <a:endParaRPr lang="en-GB" dirty="0"/>
        </a:p>
      </dgm:t>
    </dgm:pt>
    <dgm:pt modelId="{8F0F8CBE-75E0-49C8-A5B4-C971B248B954}" type="parTrans" cxnId="{2E5AECA5-EA0F-4DFF-B870-095403ABD1A6}">
      <dgm:prSet/>
      <dgm:spPr/>
      <dgm:t>
        <a:bodyPr/>
        <a:lstStyle/>
        <a:p>
          <a:endParaRPr lang="en-GB"/>
        </a:p>
      </dgm:t>
    </dgm:pt>
    <dgm:pt modelId="{05F07B2F-68EF-487D-A7F5-74DA7AA3DFF7}" type="sibTrans" cxnId="{2E5AECA5-EA0F-4DFF-B870-095403ABD1A6}">
      <dgm:prSet/>
      <dgm:spPr/>
      <dgm:t>
        <a:bodyPr/>
        <a:lstStyle/>
        <a:p>
          <a:endParaRPr lang="en-GB"/>
        </a:p>
      </dgm:t>
    </dgm:pt>
    <dgm:pt modelId="{27AC6097-934C-4BFA-BAE4-26DA8C9DCD90}">
      <dgm:prSet phldrT="[Text]"/>
      <dgm:spPr>
        <a:solidFill>
          <a:srgbClr val="336633"/>
        </a:solidFill>
      </dgm:spPr>
      <dgm:t>
        <a:bodyPr/>
        <a:lstStyle/>
        <a:p>
          <a:r>
            <a:rPr lang="en-GB" dirty="0" smtClean="0"/>
            <a:t>Option 3</a:t>
          </a:r>
          <a:endParaRPr lang="en-GB" dirty="0"/>
        </a:p>
      </dgm:t>
    </dgm:pt>
    <dgm:pt modelId="{1E00C7A3-73D9-42C5-84FE-B1BEA3632E89}" type="parTrans" cxnId="{206B0F70-ADD6-4E1B-A644-4863F831320A}">
      <dgm:prSet/>
      <dgm:spPr/>
      <dgm:t>
        <a:bodyPr/>
        <a:lstStyle/>
        <a:p>
          <a:endParaRPr lang="en-GB"/>
        </a:p>
      </dgm:t>
    </dgm:pt>
    <dgm:pt modelId="{3C4CD2A5-02A3-4A2B-99CB-620E52D2034D}" type="sibTrans" cxnId="{206B0F70-ADD6-4E1B-A644-4863F831320A}">
      <dgm:prSet/>
      <dgm:spPr/>
      <dgm:t>
        <a:bodyPr/>
        <a:lstStyle/>
        <a:p>
          <a:endParaRPr lang="en-GB"/>
        </a:p>
      </dgm:t>
    </dgm:pt>
    <dgm:pt modelId="{3836CBA7-8F95-4593-BD24-C9741BD5AA36}">
      <dgm:prSet phldrT="[Text]"/>
      <dgm:spPr/>
      <dgm:t>
        <a:bodyPr/>
        <a:lstStyle/>
        <a:p>
          <a:r>
            <a:rPr lang="en-GB" dirty="0" smtClean="0"/>
            <a:t>Between 8-86% of workers would be covered additionally</a:t>
          </a:r>
          <a:endParaRPr lang="en-GB" dirty="0"/>
        </a:p>
      </dgm:t>
    </dgm:pt>
    <dgm:pt modelId="{4CEFE395-C354-4A6A-9919-D98A7B5958A5}" type="parTrans" cxnId="{8967A6D1-67C7-4BEC-AE2C-5705B7C2224E}">
      <dgm:prSet/>
      <dgm:spPr/>
      <dgm:t>
        <a:bodyPr/>
        <a:lstStyle/>
        <a:p>
          <a:endParaRPr lang="en-GB"/>
        </a:p>
      </dgm:t>
    </dgm:pt>
    <dgm:pt modelId="{C14ECDF0-EBB2-4E61-A778-3C0C61947DE5}" type="sibTrans" cxnId="{8967A6D1-67C7-4BEC-AE2C-5705B7C2224E}">
      <dgm:prSet/>
      <dgm:spPr/>
      <dgm:t>
        <a:bodyPr/>
        <a:lstStyle/>
        <a:p>
          <a:endParaRPr lang="en-GB"/>
        </a:p>
      </dgm:t>
    </dgm:pt>
    <dgm:pt modelId="{12DD1AE4-D837-4E74-9728-9903DCCAADCF}">
      <dgm:prSet phldrT="[Text]"/>
      <dgm:spPr/>
      <dgm:t>
        <a:bodyPr/>
        <a:lstStyle/>
        <a:p>
          <a:r>
            <a:rPr lang="en-GB" dirty="0" smtClean="0"/>
            <a:t>SIGNIFICANT DIFFERENCES IN IMPACT BETWEEN COUNTRIES</a:t>
          </a:r>
          <a:endParaRPr lang="en-GB" dirty="0"/>
        </a:p>
      </dgm:t>
    </dgm:pt>
    <dgm:pt modelId="{53340723-9669-4A96-8E09-DC708E2410DB}" type="parTrans" cxnId="{3B622F8C-6742-47AA-B14B-CFAA1B30A82F}">
      <dgm:prSet/>
      <dgm:spPr/>
      <dgm:t>
        <a:bodyPr/>
        <a:lstStyle/>
        <a:p>
          <a:endParaRPr lang="en-GB"/>
        </a:p>
      </dgm:t>
    </dgm:pt>
    <dgm:pt modelId="{6727E736-F20F-43F3-A594-E724DC57F354}" type="sibTrans" cxnId="{3B622F8C-6742-47AA-B14B-CFAA1B30A82F}">
      <dgm:prSet/>
      <dgm:spPr/>
      <dgm:t>
        <a:bodyPr/>
        <a:lstStyle/>
        <a:p>
          <a:endParaRPr lang="en-GB"/>
        </a:p>
      </dgm:t>
    </dgm:pt>
    <dgm:pt modelId="{F9DFE3CC-4057-4F2C-BF39-E5AC53C82C66}">
      <dgm:prSet/>
      <dgm:spPr>
        <a:solidFill>
          <a:srgbClr val="336633"/>
        </a:solidFill>
      </dgm:spPr>
      <dgm:t>
        <a:bodyPr/>
        <a:lstStyle/>
        <a:p>
          <a:r>
            <a:rPr lang="en-GB" dirty="0" smtClean="0"/>
            <a:t>Option 4</a:t>
          </a:r>
          <a:endParaRPr lang="en-GB" dirty="0"/>
        </a:p>
      </dgm:t>
    </dgm:pt>
    <dgm:pt modelId="{B1877783-4B45-48AD-93EA-777E3CEA2B04}" type="parTrans" cxnId="{E64F7AE5-6DED-44D9-9CD0-DD53B4A1C70A}">
      <dgm:prSet/>
      <dgm:spPr/>
    </dgm:pt>
    <dgm:pt modelId="{064C8AA5-E193-4C4D-B02F-9E5323C442B7}" type="sibTrans" cxnId="{E64F7AE5-6DED-44D9-9CD0-DD53B4A1C70A}">
      <dgm:prSet/>
      <dgm:spPr/>
    </dgm:pt>
    <dgm:pt modelId="{65615CF4-DDEB-4071-9207-90D443B4D361}">
      <dgm:prSet/>
      <dgm:spPr/>
      <dgm:t>
        <a:bodyPr/>
        <a:lstStyle/>
        <a:p>
          <a:r>
            <a:rPr lang="en-GB" dirty="0" smtClean="0"/>
            <a:t>Between 0-23% of workers covered additionally,</a:t>
          </a:r>
          <a:endParaRPr lang="en-GB" dirty="0"/>
        </a:p>
      </dgm:t>
    </dgm:pt>
    <dgm:pt modelId="{F60BD09A-E393-491E-8D43-0F052859AABC}" type="parTrans" cxnId="{F15E7056-C2FF-4656-AF2B-C58601D48BC0}">
      <dgm:prSet/>
      <dgm:spPr/>
    </dgm:pt>
    <dgm:pt modelId="{EAF470E6-B77E-46BA-9C06-7006146DD58C}" type="sibTrans" cxnId="{F15E7056-C2FF-4656-AF2B-C58601D48BC0}">
      <dgm:prSet/>
      <dgm:spPr/>
    </dgm:pt>
    <dgm:pt modelId="{94C701ED-B749-493D-B6FD-817E078F9488}">
      <dgm:prSet/>
      <dgm:spPr/>
      <dgm:t>
        <a:bodyPr/>
        <a:lstStyle/>
        <a:p>
          <a:r>
            <a:rPr lang="en-GB" dirty="0" smtClean="0"/>
            <a:t>RELATIVELY SMALL IMPACT BUT SOME COUNTRY VARIATION</a:t>
          </a:r>
          <a:endParaRPr lang="en-GB" dirty="0"/>
        </a:p>
      </dgm:t>
    </dgm:pt>
    <dgm:pt modelId="{F484F5D5-3D07-414E-B84F-7E50DA3EEE9D}" type="parTrans" cxnId="{E1E46131-1538-4AE1-A395-72ED27FA8F10}">
      <dgm:prSet/>
      <dgm:spPr/>
    </dgm:pt>
    <dgm:pt modelId="{B199E201-9498-49F3-8112-674F89C2227F}" type="sibTrans" cxnId="{E1E46131-1538-4AE1-A395-72ED27FA8F10}">
      <dgm:prSet/>
      <dgm:spPr/>
    </dgm:pt>
    <dgm:pt modelId="{D7D7AEDD-60CB-4D60-8F55-A34E6E7B1F8D}" type="pres">
      <dgm:prSet presAssocID="{794729A3-B376-40AF-938A-A655C1266892}" presName="linearFlow" presStyleCnt="0">
        <dgm:presLayoutVars>
          <dgm:dir/>
          <dgm:animLvl val="lvl"/>
          <dgm:resizeHandles val="exact"/>
        </dgm:presLayoutVars>
      </dgm:prSet>
      <dgm:spPr/>
      <dgm:t>
        <a:bodyPr/>
        <a:lstStyle/>
        <a:p>
          <a:endParaRPr lang="en-GB"/>
        </a:p>
      </dgm:t>
    </dgm:pt>
    <dgm:pt modelId="{A1C788A6-A421-4E69-85DA-945B14F831AF}" type="pres">
      <dgm:prSet presAssocID="{A215AEB5-618C-4277-A197-71D9EA19EEA8}" presName="composite" presStyleCnt="0"/>
      <dgm:spPr/>
    </dgm:pt>
    <dgm:pt modelId="{64AC6006-C4CC-4FDB-BB79-A82A53BE4CD2}" type="pres">
      <dgm:prSet presAssocID="{A215AEB5-618C-4277-A197-71D9EA19EEA8}" presName="parentText" presStyleLbl="alignNode1" presStyleIdx="0" presStyleCnt="4">
        <dgm:presLayoutVars>
          <dgm:chMax val="1"/>
          <dgm:bulletEnabled val="1"/>
        </dgm:presLayoutVars>
      </dgm:prSet>
      <dgm:spPr/>
      <dgm:t>
        <a:bodyPr/>
        <a:lstStyle/>
        <a:p>
          <a:endParaRPr lang="en-GB"/>
        </a:p>
      </dgm:t>
    </dgm:pt>
    <dgm:pt modelId="{9413D918-86A7-4333-8791-A352D52CE9ED}" type="pres">
      <dgm:prSet presAssocID="{A215AEB5-618C-4277-A197-71D9EA19EEA8}" presName="descendantText" presStyleLbl="alignAcc1" presStyleIdx="0" presStyleCnt="4">
        <dgm:presLayoutVars>
          <dgm:bulletEnabled val="1"/>
        </dgm:presLayoutVars>
      </dgm:prSet>
      <dgm:spPr/>
      <dgm:t>
        <a:bodyPr/>
        <a:lstStyle/>
        <a:p>
          <a:endParaRPr lang="en-GB"/>
        </a:p>
      </dgm:t>
    </dgm:pt>
    <dgm:pt modelId="{51AE9316-1019-45CF-A009-61C1151286A4}" type="pres">
      <dgm:prSet presAssocID="{9D3EF247-FD2A-405D-8E02-6314E33D60B9}" presName="sp" presStyleCnt="0"/>
      <dgm:spPr/>
    </dgm:pt>
    <dgm:pt modelId="{431DD669-0729-4C85-BCB0-50E03BE864BD}" type="pres">
      <dgm:prSet presAssocID="{E1ECA60D-92AC-4B94-A214-B6540F27675E}" presName="composite" presStyleCnt="0"/>
      <dgm:spPr/>
    </dgm:pt>
    <dgm:pt modelId="{0CB844DB-C3B5-4F13-A774-F7EB0173AA4E}" type="pres">
      <dgm:prSet presAssocID="{E1ECA60D-92AC-4B94-A214-B6540F27675E}" presName="parentText" presStyleLbl="alignNode1" presStyleIdx="1" presStyleCnt="4">
        <dgm:presLayoutVars>
          <dgm:chMax val="1"/>
          <dgm:bulletEnabled val="1"/>
        </dgm:presLayoutVars>
      </dgm:prSet>
      <dgm:spPr/>
      <dgm:t>
        <a:bodyPr/>
        <a:lstStyle/>
        <a:p>
          <a:endParaRPr lang="en-GB"/>
        </a:p>
      </dgm:t>
    </dgm:pt>
    <dgm:pt modelId="{705BFB61-F552-4C42-BE38-41BD505AF2DA}" type="pres">
      <dgm:prSet presAssocID="{E1ECA60D-92AC-4B94-A214-B6540F27675E}" presName="descendantText" presStyleLbl="alignAcc1" presStyleIdx="1" presStyleCnt="4">
        <dgm:presLayoutVars>
          <dgm:bulletEnabled val="1"/>
        </dgm:presLayoutVars>
      </dgm:prSet>
      <dgm:spPr/>
      <dgm:t>
        <a:bodyPr/>
        <a:lstStyle/>
        <a:p>
          <a:endParaRPr lang="en-GB"/>
        </a:p>
      </dgm:t>
    </dgm:pt>
    <dgm:pt modelId="{2DB1C92F-A246-4B02-B98E-6AE3CF8A5896}" type="pres">
      <dgm:prSet presAssocID="{4261C34C-7D7F-4266-8094-B414C77B7E5D}" presName="sp" presStyleCnt="0"/>
      <dgm:spPr/>
    </dgm:pt>
    <dgm:pt modelId="{9E10D292-ADBA-459F-A57E-465C461D56CD}" type="pres">
      <dgm:prSet presAssocID="{27AC6097-934C-4BFA-BAE4-26DA8C9DCD90}" presName="composite" presStyleCnt="0"/>
      <dgm:spPr/>
    </dgm:pt>
    <dgm:pt modelId="{E7B6D183-881C-4D98-8B32-9A2E1DB20C79}" type="pres">
      <dgm:prSet presAssocID="{27AC6097-934C-4BFA-BAE4-26DA8C9DCD90}" presName="parentText" presStyleLbl="alignNode1" presStyleIdx="2" presStyleCnt="4">
        <dgm:presLayoutVars>
          <dgm:chMax val="1"/>
          <dgm:bulletEnabled val="1"/>
        </dgm:presLayoutVars>
      </dgm:prSet>
      <dgm:spPr/>
      <dgm:t>
        <a:bodyPr/>
        <a:lstStyle/>
        <a:p>
          <a:endParaRPr lang="en-GB"/>
        </a:p>
      </dgm:t>
    </dgm:pt>
    <dgm:pt modelId="{ABCFB019-5CD1-4284-B047-18242CA3943B}" type="pres">
      <dgm:prSet presAssocID="{27AC6097-934C-4BFA-BAE4-26DA8C9DCD90}" presName="descendantText" presStyleLbl="alignAcc1" presStyleIdx="2" presStyleCnt="4">
        <dgm:presLayoutVars>
          <dgm:bulletEnabled val="1"/>
        </dgm:presLayoutVars>
      </dgm:prSet>
      <dgm:spPr/>
      <dgm:t>
        <a:bodyPr/>
        <a:lstStyle/>
        <a:p>
          <a:endParaRPr lang="en-GB"/>
        </a:p>
      </dgm:t>
    </dgm:pt>
    <dgm:pt modelId="{8799943E-6842-46B4-882A-BC7DA691AE97}" type="pres">
      <dgm:prSet presAssocID="{3C4CD2A5-02A3-4A2B-99CB-620E52D2034D}" presName="sp" presStyleCnt="0"/>
      <dgm:spPr/>
    </dgm:pt>
    <dgm:pt modelId="{E765529F-F84F-4FAC-9B29-ADE80B4DADBF}" type="pres">
      <dgm:prSet presAssocID="{F9DFE3CC-4057-4F2C-BF39-E5AC53C82C66}" presName="composite" presStyleCnt="0"/>
      <dgm:spPr/>
    </dgm:pt>
    <dgm:pt modelId="{9ADD0405-7A74-46EF-A9A4-BB3344A0A732}" type="pres">
      <dgm:prSet presAssocID="{F9DFE3CC-4057-4F2C-BF39-E5AC53C82C66}" presName="parentText" presStyleLbl="alignNode1" presStyleIdx="3" presStyleCnt="4">
        <dgm:presLayoutVars>
          <dgm:chMax val="1"/>
          <dgm:bulletEnabled val="1"/>
        </dgm:presLayoutVars>
      </dgm:prSet>
      <dgm:spPr/>
      <dgm:t>
        <a:bodyPr/>
        <a:lstStyle/>
        <a:p>
          <a:endParaRPr lang="en-GB"/>
        </a:p>
      </dgm:t>
    </dgm:pt>
    <dgm:pt modelId="{C0EA8FC9-5434-4ECF-9343-8C14F1BF5456}" type="pres">
      <dgm:prSet presAssocID="{F9DFE3CC-4057-4F2C-BF39-E5AC53C82C66}" presName="descendantText" presStyleLbl="alignAcc1" presStyleIdx="3" presStyleCnt="4">
        <dgm:presLayoutVars>
          <dgm:bulletEnabled val="1"/>
        </dgm:presLayoutVars>
      </dgm:prSet>
      <dgm:spPr/>
      <dgm:t>
        <a:bodyPr/>
        <a:lstStyle/>
        <a:p>
          <a:endParaRPr lang="en-GB"/>
        </a:p>
      </dgm:t>
    </dgm:pt>
  </dgm:ptLst>
  <dgm:cxnLst>
    <dgm:cxn modelId="{2E5AECA5-EA0F-4DFF-B870-095403ABD1A6}" srcId="{E1ECA60D-92AC-4B94-A214-B6540F27675E}" destId="{324940FE-B266-44C1-9A16-4EFD5FF59DA3}" srcOrd="0" destOrd="0" parTransId="{8F0F8CBE-75E0-49C8-A5B4-C971B248B954}" sibTransId="{05F07B2F-68EF-487D-A7F5-74DA7AA3DFF7}"/>
    <dgm:cxn modelId="{F299528E-95A8-4323-A212-6FFFED24FB25}" type="presOf" srcId="{E1ECA60D-92AC-4B94-A214-B6540F27675E}" destId="{0CB844DB-C3B5-4F13-A774-F7EB0173AA4E}" srcOrd="0" destOrd="0" presId="urn:microsoft.com/office/officeart/2005/8/layout/chevron2"/>
    <dgm:cxn modelId="{C99B5E44-E00D-49A6-824B-27C7B7A16413}" type="presOf" srcId="{794729A3-B376-40AF-938A-A655C1266892}" destId="{D7D7AEDD-60CB-4D60-8F55-A34E6E7B1F8D}" srcOrd="0" destOrd="0" presId="urn:microsoft.com/office/officeart/2005/8/layout/chevron2"/>
    <dgm:cxn modelId="{85491FE6-F609-4EA7-92B0-4C4EDC097CF4}" type="presOf" srcId="{3FFD5F72-97E0-4AA8-80F3-930F239581C7}" destId="{9413D918-86A7-4333-8791-A352D52CE9ED}" srcOrd="0" destOrd="0" presId="urn:microsoft.com/office/officeart/2005/8/layout/chevron2"/>
    <dgm:cxn modelId="{5D8E0536-F8F2-4C98-8141-7FF751ABB393}" type="presOf" srcId="{324940FE-B266-44C1-9A16-4EFD5FF59DA3}" destId="{705BFB61-F552-4C42-BE38-41BD505AF2DA}" srcOrd="0" destOrd="0" presId="urn:microsoft.com/office/officeart/2005/8/layout/chevron2"/>
    <dgm:cxn modelId="{1DC25EC6-DA1D-4916-A7CF-765B44E516B0}" srcId="{A215AEB5-618C-4277-A197-71D9EA19EEA8}" destId="{D12C267A-4A3D-487A-9785-B0EC6A47AEDA}" srcOrd="1" destOrd="0" parTransId="{DEEA64A2-5CEB-4DE1-A149-FB23958EA475}" sibTransId="{345A694D-6050-4F34-B37C-820FB06BB6F1}"/>
    <dgm:cxn modelId="{7ABA9B08-5500-4A64-8C30-F4DB4A11A558}" srcId="{794729A3-B376-40AF-938A-A655C1266892}" destId="{A215AEB5-618C-4277-A197-71D9EA19EEA8}" srcOrd="0" destOrd="0" parTransId="{26D3F66B-C002-4DF4-870E-CCFFBFC05A06}" sibTransId="{9D3EF247-FD2A-405D-8E02-6314E33D60B9}"/>
    <dgm:cxn modelId="{8967A6D1-67C7-4BEC-AE2C-5705B7C2224E}" srcId="{27AC6097-934C-4BFA-BAE4-26DA8C9DCD90}" destId="{3836CBA7-8F95-4593-BD24-C9741BD5AA36}" srcOrd="0" destOrd="0" parTransId="{4CEFE395-C354-4A6A-9919-D98A7B5958A5}" sibTransId="{C14ECDF0-EBB2-4E61-A778-3C0C61947DE5}"/>
    <dgm:cxn modelId="{15EED238-E391-4191-8CD1-7450D845770A}" type="presOf" srcId="{94C701ED-B749-493D-B6FD-817E078F9488}" destId="{C0EA8FC9-5434-4ECF-9343-8C14F1BF5456}" srcOrd="0" destOrd="1" presId="urn:microsoft.com/office/officeart/2005/8/layout/chevron2"/>
    <dgm:cxn modelId="{3EC41483-3140-4DD1-89E4-218A0EB59BDE}" type="presOf" srcId="{12DD1AE4-D837-4E74-9728-9903DCCAADCF}" destId="{ABCFB019-5CD1-4284-B047-18242CA3943B}" srcOrd="0" destOrd="1" presId="urn:microsoft.com/office/officeart/2005/8/layout/chevron2"/>
    <dgm:cxn modelId="{DB9A6F30-ED38-4DF8-AF5C-8B17174DB59C}" srcId="{A215AEB5-618C-4277-A197-71D9EA19EEA8}" destId="{3FFD5F72-97E0-4AA8-80F3-930F239581C7}" srcOrd="0" destOrd="0" parTransId="{0A1D201B-9EB8-4BF0-8665-ACB6919901AC}" sibTransId="{1A8B05BA-6D5C-4E4B-B0BD-861D93E4C7CA}"/>
    <dgm:cxn modelId="{7AEFBCA3-95E7-4C7A-95AB-9C322C92E66E}" srcId="{794729A3-B376-40AF-938A-A655C1266892}" destId="{E1ECA60D-92AC-4B94-A214-B6540F27675E}" srcOrd="1" destOrd="0" parTransId="{23CA8A7A-5E59-4BC4-A903-AF9DDD169596}" sibTransId="{4261C34C-7D7F-4266-8094-B414C77B7E5D}"/>
    <dgm:cxn modelId="{7E4CEE51-EE3B-4760-ACA7-05555B6B49F8}" type="presOf" srcId="{D12C267A-4A3D-487A-9785-B0EC6A47AEDA}" destId="{9413D918-86A7-4333-8791-A352D52CE9ED}" srcOrd="0" destOrd="1" presId="urn:microsoft.com/office/officeart/2005/8/layout/chevron2"/>
    <dgm:cxn modelId="{1D2B0A51-9C3E-4C1C-B5DE-D1E64715A842}" type="presOf" srcId="{27AC6097-934C-4BFA-BAE4-26DA8C9DCD90}" destId="{E7B6D183-881C-4D98-8B32-9A2E1DB20C79}" srcOrd="0" destOrd="0" presId="urn:microsoft.com/office/officeart/2005/8/layout/chevron2"/>
    <dgm:cxn modelId="{ABEC98AD-B0F3-40E4-9F82-314B7896D044}" type="presOf" srcId="{F9DFE3CC-4057-4F2C-BF39-E5AC53C82C66}" destId="{9ADD0405-7A74-46EF-A9A4-BB3344A0A732}" srcOrd="0" destOrd="0" presId="urn:microsoft.com/office/officeart/2005/8/layout/chevron2"/>
    <dgm:cxn modelId="{F15E7056-C2FF-4656-AF2B-C58601D48BC0}" srcId="{F9DFE3CC-4057-4F2C-BF39-E5AC53C82C66}" destId="{65615CF4-DDEB-4071-9207-90D443B4D361}" srcOrd="0" destOrd="0" parTransId="{F60BD09A-E393-491E-8D43-0F052859AABC}" sibTransId="{EAF470E6-B77E-46BA-9C06-7006146DD58C}"/>
    <dgm:cxn modelId="{E1E46131-1538-4AE1-A395-72ED27FA8F10}" srcId="{F9DFE3CC-4057-4F2C-BF39-E5AC53C82C66}" destId="{94C701ED-B749-493D-B6FD-817E078F9488}" srcOrd="1" destOrd="0" parTransId="{F484F5D5-3D07-414E-B84F-7E50DA3EEE9D}" sibTransId="{B199E201-9498-49F3-8112-674F89C2227F}"/>
    <dgm:cxn modelId="{E64F7AE5-6DED-44D9-9CD0-DD53B4A1C70A}" srcId="{794729A3-B376-40AF-938A-A655C1266892}" destId="{F9DFE3CC-4057-4F2C-BF39-E5AC53C82C66}" srcOrd="3" destOrd="0" parTransId="{B1877783-4B45-48AD-93EA-777E3CEA2B04}" sibTransId="{064C8AA5-E193-4C4D-B02F-9E5323C442B7}"/>
    <dgm:cxn modelId="{8FBE423E-4726-464E-B932-813A3AB48C0D}" type="presOf" srcId="{3836CBA7-8F95-4593-BD24-C9741BD5AA36}" destId="{ABCFB019-5CD1-4284-B047-18242CA3943B}" srcOrd="0" destOrd="0" presId="urn:microsoft.com/office/officeart/2005/8/layout/chevron2"/>
    <dgm:cxn modelId="{206B0F70-ADD6-4E1B-A644-4863F831320A}" srcId="{794729A3-B376-40AF-938A-A655C1266892}" destId="{27AC6097-934C-4BFA-BAE4-26DA8C9DCD90}" srcOrd="2" destOrd="0" parTransId="{1E00C7A3-73D9-42C5-84FE-B1BEA3632E89}" sibTransId="{3C4CD2A5-02A3-4A2B-99CB-620E52D2034D}"/>
    <dgm:cxn modelId="{9DB15F47-89FB-460C-9879-B590BE464985}" type="presOf" srcId="{A215AEB5-618C-4277-A197-71D9EA19EEA8}" destId="{64AC6006-C4CC-4FDB-BB79-A82A53BE4CD2}" srcOrd="0" destOrd="0" presId="urn:microsoft.com/office/officeart/2005/8/layout/chevron2"/>
    <dgm:cxn modelId="{3B622F8C-6742-47AA-B14B-CFAA1B30A82F}" srcId="{27AC6097-934C-4BFA-BAE4-26DA8C9DCD90}" destId="{12DD1AE4-D837-4E74-9728-9903DCCAADCF}" srcOrd="1" destOrd="0" parTransId="{53340723-9669-4A96-8E09-DC708E2410DB}" sibTransId="{6727E736-F20F-43F3-A594-E724DC57F354}"/>
    <dgm:cxn modelId="{DE94F25F-FA46-453D-9801-234E2D30C6BE}" type="presOf" srcId="{65615CF4-DDEB-4071-9207-90D443B4D361}" destId="{C0EA8FC9-5434-4ECF-9343-8C14F1BF5456}" srcOrd="0" destOrd="0" presId="urn:microsoft.com/office/officeart/2005/8/layout/chevron2"/>
    <dgm:cxn modelId="{677760CC-E75A-488A-9624-9B2C637D6DCB}" type="presParOf" srcId="{D7D7AEDD-60CB-4D60-8F55-A34E6E7B1F8D}" destId="{A1C788A6-A421-4E69-85DA-945B14F831AF}" srcOrd="0" destOrd="0" presId="urn:microsoft.com/office/officeart/2005/8/layout/chevron2"/>
    <dgm:cxn modelId="{CF651202-A000-45C7-9116-77CDDC34AB39}" type="presParOf" srcId="{A1C788A6-A421-4E69-85DA-945B14F831AF}" destId="{64AC6006-C4CC-4FDB-BB79-A82A53BE4CD2}" srcOrd="0" destOrd="0" presId="urn:microsoft.com/office/officeart/2005/8/layout/chevron2"/>
    <dgm:cxn modelId="{35CBEA95-6E82-4057-802D-B4E62CCB769A}" type="presParOf" srcId="{A1C788A6-A421-4E69-85DA-945B14F831AF}" destId="{9413D918-86A7-4333-8791-A352D52CE9ED}" srcOrd="1" destOrd="0" presId="urn:microsoft.com/office/officeart/2005/8/layout/chevron2"/>
    <dgm:cxn modelId="{11F99226-6947-4935-8784-FF096BD4C047}" type="presParOf" srcId="{D7D7AEDD-60CB-4D60-8F55-A34E6E7B1F8D}" destId="{51AE9316-1019-45CF-A009-61C1151286A4}" srcOrd="1" destOrd="0" presId="urn:microsoft.com/office/officeart/2005/8/layout/chevron2"/>
    <dgm:cxn modelId="{37655D57-BCC5-484D-BFC6-46F463DE435E}" type="presParOf" srcId="{D7D7AEDD-60CB-4D60-8F55-A34E6E7B1F8D}" destId="{431DD669-0729-4C85-BCB0-50E03BE864BD}" srcOrd="2" destOrd="0" presId="urn:microsoft.com/office/officeart/2005/8/layout/chevron2"/>
    <dgm:cxn modelId="{91EA2C8F-A884-4ED9-861E-EE8AB204FBCB}" type="presParOf" srcId="{431DD669-0729-4C85-BCB0-50E03BE864BD}" destId="{0CB844DB-C3B5-4F13-A774-F7EB0173AA4E}" srcOrd="0" destOrd="0" presId="urn:microsoft.com/office/officeart/2005/8/layout/chevron2"/>
    <dgm:cxn modelId="{7AF28BD8-DA2A-48B3-B9DE-EE84B9349903}" type="presParOf" srcId="{431DD669-0729-4C85-BCB0-50E03BE864BD}" destId="{705BFB61-F552-4C42-BE38-41BD505AF2DA}" srcOrd="1" destOrd="0" presId="urn:microsoft.com/office/officeart/2005/8/layout/chevron2"/>
    <dgm:cxn modelId="{8E542F1E-68F2-4073-94EB-1F3E1768A1B9}" type="presParOf" srcId="{D7D7AEDD-60CB-4D60-8F55-A34E6E7B1F8D}" destId="{2DB1C92F-A246-4B02-B98E-6AE3CF8A5896}" srcOrd="3" destOrd="0" presId="urn:microsoft.com/office/officeart/2005/8/layout/chevron2"/>
    <dgm:cxn modelId="{D15B2F16-08E9-4CD3-8E29-EA9E837738EA}" type="presParOf" srcId="{D7D7AEDD-60CB-4D60-8F55-A34E6E7B1F8D}" destId="{9E10D292-ADBA-459F-A57E-465C461D56CD}" srcOrd="4" destOrd="0" presId="urn:microsoft.com/office/officeart/2005/8/layout/chevron2"/>
    <dgm:cxn modelId="{C87F7AF4-34BA-4997-A1B5-9A23B2256130}" type="presParOf" srcId="{9E10D292-ADBA-459F-A57E-465C461D56CD}" destId="{E7B6D183-881C-4D98-8B32-9A2E1DB20C79}" srcOrd="0" destOrd="0" presId="urn:microsoft.com/office/officeart/2005/8/layout/chevron2"/>
    <dgm:cxn modelId="{A452D111-1952-44FA-B634-DB5FA101FFD0}" type="presParOf" srcId="{9E10D292-ADBA-459F-A57E-465C461D56CD}" destId="{ABCFB019-5CD1-4284-B047-18242CA3943B}" srcOrd="1" destOrd="0" presId="urn:microsoft.com/office/officeart/2005/8/layout/chevron2"/>
    <dgm:cxn modelId="{98BD53C2-76C5-4732-BF47-02BD3AF4F50A}" type="presParOf" srcId="{D7D7AEDD-60CB-4D60-8F55-A34E6E7B1F8D}" destId="{8799943E-6842-46B4-882A-BC7DA691AE97}" srcOrd="5" destOrd="0" presId="urn:microsoft.com/office/officeart/2005/8/layout/chevron2"/>
    <dgm:cxn modelId="{CF93D8E2-4F02-4DD0-913A-2A9D31FE17B4}" type="presParOf" srcId="{D7D7AEDD-60CB-4D60-8F55-A34E6E7B1F8D}" destId="{E765529F-F84F-4FAC-9B29-ADE80B4DADBF}" srcOrd="6" destOrd="0" presId="urn:microsoft.com/office/officeart/2005/8/layout/chevron2"/>
    <dgm:cxn modelId="{7253081E-DF0C-41B5-9A94-8549B4794C24}" type="presParOf" srcId="{E765529F-F84F-4FAC-9B29-ADE80B4DADBF}" destId="{9ADD0405-7A74-46EF-A9A4-BB3344A0A732}" srcOrd="0" destOrd="0" presId="urn:microsoft.com/office/officeart/2005/8/layout/chevron2"/>
    <dgm:cxn modelId="{72BE9586-8FD6-4A27-B3E6-EDA8557BFEE2}" type="presParOf" srcId="{E765529F-F84F-4FAC-9B29-ADE80B4DADBF}" destId="{C0EA8FC9-5434-4ECF-9343-8C14F1BF5456}"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03F66E-B0AF-40C3-922B-63932F298C7C}" type="doc">
      <dgm:prSet loTypeId="urn:microsoft.com/office/officeart/2005/8/layout/hList6" loCatId="list" qsTypeId="urn:microsoft.com/office/officeart/2005/8/quickstyle/simple1#3" qsCatId="simple" csTypeId="urn:microsoft.com/office/officeart/2005/8/colors/accent1_2#3" csCatId="accent1" phldr="1"/>
      <dgm:spPr/>
      <dgm:t>
        <a:bodyPr/>
        <a:lstStyle/>
        <a:p>
          <a:endParaRPr lang="en-GB"/>
        </a:p>
      </dgm:t>
    </dgm:pt>
    <dgm:pt modelId="{36AA18F0-820E-4008-BC4E-73AFBA44EE0D}">
      <dgm:prSet phldrT="[Text]" custT="1"/>
      <dgm:spPr>
        <a:solidFill>
          <a:srgbClr val="336633"/>
        </a:solidFill>
      </dgm:spPr>
      <dgm:t>
        <a:bodyPr/>
        <a:lstStyle/>
        <a:p>
          <a:r>
            <a:rPr lang="en-GB" sz="1600" dirty="0" smtClean="0"/>
            <a:t>Do countries which apply health and safety legislation only to dependent employees have more micro-business, chair renters etc?</a:t>
          </a:r>
          <a:endParaRPr lang="en-GB" sz="1600" dirty="0"/>
        </a:p>
      </dgm:t>
    </dgm:pt>
    <dgm:pt modelId="{AA0EF4E6-6B8A-4BEC-B993-5F032E3236E7}" type="parTrans" cxnId="{10964323-10D7-4510-A2E8-1024942DFDC8}">
      <dgm:prSet/>
      <dgm:spPr/>
      <dgm:t>
        <a:bodyPr/>
        <a:lstStyle/>
        <a:p>
          <a:endParaRPr lang="en-GB"/>
        </a:p>
      </dgm:t>
    </dgm:pt>
    <dgm:pt modelId="{1FF5CB7C-D0AB-4924-989E-CC03E63D2887}" type="sibTrans" cxnId="{10964323-10D7-4510-A2E8-1024942DFDC8}">
      <dgm:prSet/>
      <dgm:spPr/>
      <dgm:t>
        <a:bodyPr/>
        <a:lstStyle/>
        <a:p>
          <a:endParaRPr lang="en-GB"/>
        </a:p>
      </dgm:t>
    </dgm:pt>
    <dgm:pt modelId="{87095A42-A566-4A3D-89CF-09F55F8CFC81}">
      <dgm:prSet phldrT="[Text]" custT="1"/>
      <dgm:spPr>
        <a:solidFill>
          <a:srgbClr val="669966"/>
        </a:solidFill>
      </dgm:spPr>
      <dgm:t>
        <a:bodyPr/>
        <a:lstStyle/>
        <a:p>
          <a:r>
            <a:rPr lang="en-GB" sz="1800" dirty="0" smtClean="0"/>
            <a:t>Is there evidence that changes in health and safety legislation have significantly impacted the cost base of the sector?</a:t>
          </a:r>
          <a:endParaRPr lang="en-GB" sz="1800" dirty="0"/>
        </a:p>
      </dgm:t>
    </dgm:pt>
    <dgm:pt modelId="{393EC808-8C3C-4EA8-A57A-E14475830312}" type="parTrans" cxnId="{EBBEE637-C834-43B3-A87C-2099CCB6E6CD}">
      <dgm:prSet/>
      <dgm:spPr/>
      <dgm:t>
        <a:bodyPr/>
        <a:lstStyle/>
        <a:p>
          <a:endParaRPr lang="en-GB"/>
        </a:p>
      </dgm:t>
    </dgm:pt>
    <dgm:pt modelId="{EBA30FED-EEF6-4D59-850D-8DDC1CA470D1}" type="sibTrans" cxnId="{EBBEE637-C834-43B3-A87C-2099CCB6E6CD}">
      <dgm:prSet/>
      <dgm:spPr/>
      <dgm:t>
        <a:bodyPr/>
        <a:lstStyle/>
        <a:p>
          <a:endParaRPr lang="en-GB"/>
        </a:p>
      </dgm:t>
    </dgm:pt>
    <dgm:pt modelId="{F147E23A-805C-4994-A16D-EC6C158BB8A7}">
      <dgm:prSet phldrT="[Text]" custT="1"/>
      <dgm:spPr>
        <a:solidFill>
          <a:srgbClr val="92D050"/>
        </a:solidFill>
      </dgm:spPr>
      <dgm:t>
        <a:bodyPr/>
        <a:lstStyle/>
        <a:p>
          <a:r>
            <a:rPr lang="en-GB" sz="2000" dirty="0" smtClean="0"/>
            <a:t>How many countries would have to change their health and safety legislation?</a:t>
          </a:r>
          <a:endParaRPr lang="en-GB" sz="2000" dirty="0"/>
        </a:p>
      </dgm:t>
    </dgm:pt>
    <dgm:pt modelId="{E2796444-0942-44FE-AFB4-11F2D81B88F8}" type="parTrans" cxnId="{99B41123-F2DE-4D50-B268-CB93D343F06C}">
      <dgm:prSet/>
      <dgm:spPr/>
      <dgm:t>
        <a:bodyPr/>
        <a:lstStyle/>
        <a:p>
          <a:endParaRPr lang="en-GB"/>
        </a:p>
      </dgm:t>
    </dgm:pt>
    <dgm:pt modelId="{0D686EFD-3394-4804-976A-3A25A4BF20F0}" type="sibTrans" cxnId="{99B41123-F2DE-4D50-B268-CB93D343F06C}">
      <dgm:prSet/>
      <dgm:spPr/>
      <dgm:t>
        <a:bodyPr/>
        <a:lstStyle/>
        <a:p>
          <a:endParaRPr lang="en-GB"/>
        </a:p>
      </dgm:t>
    </dgm:pt>
    <dgm:pt modelId="{40AA8CEA-7049-49C8-99C8-942E1AC965DA}">
      <dgm:prSet custT="1"/>
      <dgm:spPr/>
      <dgm:t>
        <a:bodyPr/>
        <a:lstStyle/>
        <a:p>
          <a:r>
            <a:rPr lang="en-GB" sz="2000" dirty="0" smtClean="0">
              <a:solidFill>
                <a:srgbClr val="003300"/>
              </a:solidFill>
            </a:rPr>
            <a:t>What is the  added cost of EU agreement?</a:t>
          </a:r>
          <a:endParaRPr lang="en-GB" sz="2000" dirty="0">
            <a:solidFill>
              <a:srgbClr val="003300"/>
            </a:solidFill>
          </a:endParaRPr>
        </a:p>
      </dgm:t>
    </dgm:pt>
    <dgm:pt modelId="{35DAB877-92AB-4E77-9A63-9B73575161E0}" type="parTrans" cxnId="{E92D27A6-DD9A-4FF0-B69A-A2E0CB0C70F4}">
      <dgm:prSet/>
      <dgm:spPr/>
      <dgm:t>
        <a:bodyPr/>
        <a:lstStyle/>
        <a:p>
          <a:endParaRPr lang="en-GB"/>
        </a:p>
      </dgm:t>
    </dgm:pt>
    <dgm:pt modelId="{D629FEA3-3ED6-4857-A08E-5AEC30DA2723}" type="sibTrans" cxnId="{E92D27A6-DD9A-4FF0-B69A-A2E0CB0C70F4}">
      <dgm:prSet/>
      <dgm:spPr/>
      <dgm:t>
        <a:bodyPr/>
        <a:lstStyle/>
        <a:p>
          <a:endParaRPr lang="en-GB"/>
        </a:p>
      </dgm:t>
    </dgm:pt>
    <dgm:pt modelId="{5CD87272-8A49-4D12-94B7-AFF843077074}" type="pres">
      <dgm:prSet presAssocID="{D803F66E-B0AF-40C3-922B-63932F298C7C}" presName="Name0" presStyleCnt="0">
        <dgm:presLayoutVars>
          <dgm:dir/>
          <dgm:resizeHandles val="exact"/>
        </dgm:presLayoutVars>
      </dgm:prSet>
      <dgm:spPr/>
      <dgm:t>
        <a:bodyPr/>
        <a:lstStyle/>
        <a:p>
          <a:endParaRPr lang="en-GB"/>
        </a:p>
      </dgm:t>
    </dgm:pt>
    <dgm:pt modelId="{5F083FBA-719F-4697-9B3F-C1C67E2F33D1}" type="pres">
      <dgm:prSet presAssocID="{36AA18F0-820E-4008-BC4E-73AFBA44EE0D}" presName="node" presStyleLbl="node1" presStyleIdx="0" presStyleCnt="4">
        <dgm:presLayoutVars>
          <dgm:bulletEnabled val="1"/>
        </dgm:presLayoutVars>
      </dgm:prSet>
      <dgm:spPr/>
      <dgm:t>
        <a:bodyPr/>
        <a:lstStyle/>
        <a:p>
          <a:endParaRPr lang="en-GB"/>
        </a:p>
      </dgm:t>
    </dgm:pt>
    <dgm:pt modelId="{D9C57C0E-7329-492C-8DCE-69A9EB5AF439}" type="pres">
      <dgm:prSet presAssocID="{1FF5CB7C-D0AB-4924-989E-CC03E63D2887}" presName="sibTrans" presStyleCnt="0"/>
      <dgm:spPr/>
    </dgm:pt>
    <dgm:pt modelId="{E5CFDC08-9165-4410-B9BA-D62FE8D5575C}" type="pres">
      <dgm:prSet presAssocID="{87095A42-A566-4A3D-89CF-09F55F8CFC81}" presName="node" presStyleLbl="node1" presStyleIdx="1" presStyleCnt="4">
        <dgm:presLayoutVars>
          <dgm:bulletEnabled val="1"/>
        </dgm:presLayoutVars>
      </dgm:prSet>
      <dgm:spPr/>
      <dgm:t>
        <a:bodyPr/>
        <a:lstStyle/>
        <a:p>
          <a:endParaRPr lang="en-GB"/>
        </a:p>
      </dgm:t>
    </dgm:pt>
    <dgm:pt modelId="{265AF7A7-5522-4F55-BC16-D2BA0AE26A3E}" type="pres">
      <dgm:prSet presAssocID="{EBA30FED-EEF6-4D59-850D-8DDC1CA470D1}" presName="sibTrans" presStyleCnt="0"/>
      <dgm:spPr/>
    </dgm:pt>
    <dgm:pt modelId="{187555AC-D250-4D05-B3EB-ECFC6735F52A}" type="pres">
      <dgm:prSet presAssocID="{F147E23A-805C-4994-A16D-EC6C158BB8A7}" presName="node" presStyleLbl="node1" presStyleIdx="2" presStyleCnt="4">
        <dgm:presLayoutVars>
          <dgm:bulletEnabled val="1"/>
        </dgm:presLayoutVars>
      </dgm:prSet>
      <dgm:spPr/>
      <dgm:t>
        <a:bodyPr/>
        <a:lstStyle/>
        <a:p>
          <a:endParaRPr lang="en-GB"/>
        </a:p>
      </dgm:t>
    </dgm:pt>
    <dgm:pt modelId="{6D41D7ED-EF53-4499-9FB7-702827A1E3B4}" type="pres">
      <dgm:prSet presAssocID="{0D686EFD-3394-4804-976A-3A25A4BF20F0}" presName="sibTrans" presStyleCnt="0"/>
      <dgm:spPr/>
    </dgm:pt>
    <dgm:pt modelId="{941B0231-398C-4A85-8321-96C14D6E26E4}" type="pres">
      <dgm:prSet presAssocID="{40AA8CEA-7049-49C8-99C8-942E1AC965DA}" presName="node" presStyleLbl="node1" presStyleIdx="3" presStyleCnt="4">
        <dgm:presLayoutVars>
          <dgm:bulletEnabled val="1"/>
        </dgm:presLayoutVars>
      </dgm:prSet>
      <dgm:spPr/>
      <dgm:t>
        <a:bodyPr/>
        <a:lstStyle/>
        <a:p>
          <a:endParaRPr lang="en-GB"/>
        </a:p>
      </dgm:t>
    </dgm:pt>
  </dgm:ptLst>
  <dgm:cxnLst>
    <dgm:cxn modelId="{F28212C8-1252-485C-A52B-8303569EE7E0}" type="presOf" srcId="{40AA8CEA-7049-49C8-99C8-942E1AC965DA}" destId="{941B0231-398C-4A85-8321-96C14D6E26E4}" srcOrd="0" destOrd="0" presId="urn:microsoft.com/office/officeart/2005/8/layout/hList6"/>
    <dgm:cxn modelId="{F6E2888E-68AA-4CEC-BC41-9C563AD7EAA5}" type="presOf" srcId="{D803F66E-B0AF-40C3-922B-63932F298C7C}" destId="{5CD87272-8A49-4D12-94B7-AFF843077074}" srcOrd="0" destOrd="0" presId="urn:microsoft.com/office/officeart/2005/8/layout/hList6"/>
    <dgm:cxn modelId="{15D83ADE-337B-4B5A-9572-F0552BD173A6}" type="presOf" srcId="{F147E23A-805C-4994-A16D-EC6C158BB8A7}" destId="{187555AC-D250-4D05-B3EB-ECFC6735F52A}" srcOrd="0" destOrd="0" presId="urn:microsoft.com/office/officeart/2005/8/layout/hList6"/>
    <dgm:cxn modelId="{E92D27A6-DD9A-4FF0-B69A-A2E0CB0C70F4}" srcId="{D803F66E-B0AF-40C3-922B-63932F298C7C}" destId="{40AA8CEA-7049-49C8-99C8-942E1AC965DA}" srcOrd="3" destOrd="0" parTransId="{35DAB877-92AB-4E77-9A63-9B73575161E0}" sibTransId="{D629FEA3-3ED6-4857-A08E-5AEC30DA2723}"/>
    <dgm:cxn modelId="{EBBEE637-C834-43B3-A87C-2099CCB6E6CD}" srcId="{D803F66E-B0AF-40C3-922B-63932F298C7C}" destId="{87095A42-A566-4A3D-89CF-09F55F8CFC81}" srcOrd="1" destOrd="0" parTransId="{393EC808-8C3C-4EA8-A57A-E14475830312}" sibTransId="{EBA30FED-EEF6-4D59-850D-8DDC1CA470D1}"/>
    <dgm:cxn modelId="{10964323-10D7-4510-A2E8-1024942DFDC8}" srcId="{D803F66E-B0AF-40C3-922B-63932F298C7C}" destId="{36AA18F0-820E-4008-BC4E-73AFBA44EE0D}" srcOrd="0" destOrd="0" parTransId="{AA0EF4E6-6B8A-4BEC-B993-5F032E3236E7}" sibTransId="{1FF5CB7C-D0AB-4924-989E-CC03E63D2887}"/>
    <dgm:cxn modelId="{03FD05F4-ADD9-4041-8992-A48D9B20E44B}" type="presOf" srcId="{36AA18F0-820E-4008-BC4E-73AFBA44EE0D}" destId="{5F083FBA-719F-4697-9B3F-C1C67E2F33D1}" srcOrd="0" destOrd="0" presId="urn:microsoft.com/office/officeart/2005/8/layout/hList6"/>
    <dgm:cxn modelId="{99B41123-F2DE-4D50-B268-CB93D343F06C}" srcId="{D803F66E-B0AF-40C3-922B-63932F298C7C}" destId="{F147E23A-805C-4994-A16D-EC6C158BB8A7}" srcOrd="2" destOrd="0" parTransId="{E2796444-0942-44FE-AFB4-11F2D81B88F8}" sibTransId="{0D686EFD-3394-4804-976A-3A25A4BF20F0}"/>
    <dgm:cxn modelId="{E6F0C675-CC46-41E4-9746-F9E56665D000}" type="presOf" srcId="{87095A42-A566-4A3D-89CF-09F55F8CFC81}" destId="{E5CFDC08-9165-4410-B9BA-D62FE8D5575C}" srcOrd="0" destOrd="0" presId="urn:microsoft.com/office/officeart/2005/8/layout/hList6"/>
    <dgm:cxn modelId="{2EB2F097-124E-47E4-9B0A-E511C704521F}" type="presParOf" srcId="{5CD87272-8A49-4D12-94B7-AFF843077074}" destId="{5F083FBA-719F-4697-9B3F-C1C67E2F33D1}" srcOrd="0" destOrd="0" presId="urn:microsoft.com/office/officeart/2005/8/layout/hList6"/>
    <dgm:cxn modelId="{519E0281-47A7-4E15-8057-1C3859A02CFA}" type="presParOf" srcId="{5CD87272-8A49-4D12-94B7-AFF843077074}" destId="{D9C57C0E-7329-492C-8DCE-69A9EB5AF439}" srcOrd="1" destOrd="0" presId="urn:microsoft.com/office/officeart/2005/8/layout/hList6"/>
    <dgm:cxn modelId="{A28CA935-A6EF-411F-BFF3-9A91477D3614}" type="presParOf" srcId="{5CD87272-8A49-4D12-94B7-AFF843077074}" destId="{E5CFDC08-9165-4410-B9BA-D62FE8D5575C}" srcOrd="2" destOrd="0" presId="urn:microsoft.com/office/officeart/2005/8/layout/hList6"/>
    <dgm:cxn modelId="{D075CA48-5C58-4629-BBB5-3A52EB843657}" type="presParOf" srcId="{5CD87272-8A49-4D12-94B7-AFF843077074}" destId="{265AF7A7-5522-4F55-BC16-D2BA0AE26A3E}" srcOrd="3" destOrd="0" presId="urn:microsoft.com/office/officeart/2005/8/layout/hList6"/>
    <dgm:cxn modelId="{67CF30F4-BAF4-4E8E-A3EC-4EAADA9D4720}" type="presParOf" srcId="{5CD87272-8A49-4D12-94B7-AFF843077074}" destId="{187555AC-D250-4D05-B3EB-ECFC6735F52A}" srcOrd="4" destOrd="0" presId="urn:microsoft.com/office/officeart/2005/8/layout/hList6"/>
    <dgm:cxn modelId="{720D0FEB-13D8-4859-B005-A88BB5B6F0FB}" type="presParOf" srcId="{5CD87272-8A49-4D12-94B7-AFF843077074}" destId="{6D41D7ED-EF53-4499-9FB7-702827A1E3B4}" srcOrd="5" destOrd="0" presId="urn:microsoft.com/office/officeart/2005/8/layout/hList6"/>
    <dgm:cxn modelId="{C7342C95-DA5B-401B-A623-36008181828A}" type="presParOf" srcId="{5CD87272-8A49-4D12-94B7-AFF843077074}" destId="{941B0231-398C-4A85-8321-96C14D6E26E4}" srcOrd="6"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2F2F8B-6156-441E-A887-FEB3243765E7}" type="doc">
      <dgm:prSet loTypeId="urn:microsoft.com/office/officeart/2005/8/layout/hList6" loCatId="list" qsTypeId="urn:microsoft.com/office/officeart/2005/8/quickstyle/simple1#4" qsCatId="simple" csTypeId="urn:microsoft.com/office/officeart/2005/8/colors/accent1_2#4" csCatId="accent1" phldr="1"/>
      <dgm:spPr/>
      <dgm:t>
        <a:bodyPr/>
        <a:lstStyle/>
        <a:p>
          <a:endParaRPr lang="en-GB"/>
        </a:p>
      </dgm:t>
    </dgm:pt>
    <dgm:pt modelId="{05A20E85-F26E-4305-8864-9EBEBA22F942}">
      <dgm:prSet phldrT="[Text]"/>
      <dgm:spPr>
        <a:solidFill>
          <a:srgbClr val="336633"/>
        </a:solidFill>
      </dgm:spPr>
      <dgm:t>
        <a:bodyPr/>
        <a:lstStyle/>
        <a:p>
          <a:r>
            <a:rPr lang="en-GB" dirty="0" smtClean="0"/>
            <a:t>Are there significant differences in the health and safety performance of different segments of hairdressing sector?</a:t>
          </a:r>
          <a:endParaRPr lang="en-GB" dirty="0"/>
        </a:p>
      </dgm:t>
    </dgm:pt>
    <dgm:pt modelId="{E3CD0FF7-73EC-4640-A526-DFB4F7BBDA56}" type="parTrans" cxnId="{465EF376-8DE6-46D7-ACA3-7B365F372472}">
      <dgm:prSet/>
      <dgm:spPr/>
      <dgm:t>
        <a:bodyPr/>
        <a:lstStyle/>
        <a:p>
          <a:endParaRPr lang="en-GB"/>
        </a:p>
      </dgm:t>
    </dgm:pt>
    <dgm:pt modelId="{ADF564E6-C1E8-400D-B2AC-8949B6A4D99F}" type="sibTrans" cxnId="{465EF376-8DE6-46D7-ACA3-7B365F372472}">
      <dgm:prSet/>
      <dgm:spPr/>
      <dgm:t>
        <a:bodyPr/>
        <a:lstStyle/>
        <a:p>
          <a:endParaRPr lang="en-GB"/>
        </a:p>
      </dgm:t>
    </dgm:pt>
    <dgm:pt modelId="{E8F5AD94-707A-4C1E-84CC-3B45834ACC7C}">
      <dgm:prSet phldrT="[Text]"/>
      <dgm:spPr>
        <a:solidFill>
          <a:srgbClr val="669966"/>
        </a:solidFill>
      </dgm:spPr>
      <dgm:t>
        <a:bodyPr/>
        <a:lstStyle/>
        <a:p>
          <a:r>
            <a:rPr lang="en-GB" dirty="0" smtClean="0"/>
            <a:t>Can this be shown to be linked to coverage of legislation ?</a:t>
          </a:r>
          <a:endParaRPr lang="en-GB" dirty="0"/>
        </a:p>
      </dgm:t>
    </dgm:pt>
    <dgm:pt modelId="{CE3EAE4B-C455-401D-A30F-7A6C8D59B551}" type="parTrans" cxnId="{109F6C0A-C8EA-49DB-8383-3855E13E649A}">
      <dgm:prSet/>
      <dgm:spPr/>
      <dgm:t>
        <a:bodyPr/>
        <a:lstStyle/>
        <a:p>
          <a:endParaRPr lang="en-GB"/>
        </a:p>
      </dgm:t>
    </dgm:pt>
    <dgm:pt modelId="{F96F6731-87D2-46C2-8479-70E18B2F22F9}" type="sibTrans" cxnId="{109F6C0A-C8EA-49DB-8383-3855E13E649A}">
      <dgm:prSet/>
      <dgm:spPr/>
      <dgm:t>
        <a:bodyPr/>
        <a:lstStyle/>
        <a:p>
          <a:endParaRPr lang="en-GB"/>
        </a:p>
      </dgm:t>
    </dgm:pt>
    <dgm:pt modelId="{687CEA77-366B-4DF1-A057-F83022242C77}">
      <dgm:prSet phldrT="[Text]"/>
      <dgm:spPr>
        <a:solidFill>
          <a:srgbClr val="92D050"/>
        </a:solidFill>
      </dgm:spPr>
      <dgm:t>
        <a:bodyPr/>
        <a:lstStyle/>
        <a:p>
          <a:r>
            <a:rPr lang="en-GB" dirty="0" smtClean="0"/>
            <a:t>What has been the impact of the introduction of recent changes in legislation?</a:t>
          </a:r>
          <a:endParaRPr lang="en-GB" dirty="0"/>
        </a:p>
      </dgm:t>
    </dgm:pt>
    <dgm:pt modelId="{5830CA19-E12A-4D5D-8A7B-BE8E7A100DDE}" type="parTrans" cxnId="{AC392096-BDB5-4605-88B7-8730D7A4A196}">
      <dgm:prSet/>
      <dgm:spPr/>
      <dgm:t>
        <a:bodyPr/>
        <a:lstStyle/>
        <a:p>
          <a:endParaRPr lang="en-GB"/>
        </a:p>
      </dgm:t>
    </dgm:pt>
    <dgm:pt modelId="{A4FE3A18-91DD-4516-973C-4BBC1C8D80D4}" type="sibTrans" cxnId="{AC392096-BDB5-4605-88B7-8730D7A4A196}">
      <dgm:prSet/>
      <dgm:spPr/>
      <dgm:t>
        <a:bodyPr/>
        <a:lstStyle/>
        <a:p>
          <a:endParaRPr lang="en-GB"/>
        </a:p>
      </dgm:t>
    </dgm:pt>
    <dgm:pt modelId="{5388B174-1710-435A-8605-E0A5D286CE4A}" type="pres">
      <dgm:prSet presAssocID="{FD2F2F8B-6156-441E-A887-FEB3243765E7}" presName="Name0" presStyleCnt="0">
        <dgm:presLayoutVars>
          <dgm:dir/>
          <dgm:resizeHandles val="exact"/>
        </dgm:presLayoutVars>
      </dgm:prSet>
      <dgm:spPr/>
      <dgm:t>
        <a:bodyPr/>
        <a:lstStyle/>
        <a:p>
          <a:endParaRPr lang="en-GB"/>
        </a:p>
      </dgm:t>
    </dgm:pt>
    <dgm:pt modelId="{CE48A449-D21A-4F71-96B4-BD1293030B7C}" type="pres">
      <dgm:prSet presAssocID="{05A20E85-F26E-4305-8864-9EBEBA22F942}" presName="node" presStyleLbl="node1" presStyleIdx="0" presStyleCnt="3">
        <dgm:presLayoutVars>
          <dgm:bulletEnabled val="1"/>
        </dgm:presLayoutVars>
      </dgm:prSet>
      <dgm:spPr/>
      <dgm:t>
        <a:bodyPr/>
        <a:lstStyle/>
        <a:p>
          <a:endParaRPr lang="en-GB"/>
        </a:p>
      </dgm:t>
    </dgm:pt>
    <dgm:pt modelId="{F3DCB14D-6B5A-4F76-B13F-636DE304A7B3}" type="pres">
      <dgm:prSet presAssocID="{ADF564E6-C1E8-400D-B2AC-8949B6A4D99F}" presName="sibTrans" presStyleCnt="0"/>
      <dgm:spPr/>
    </dgm:pt>
    <dgm:pt modelId="{B3724374-D12E-48BC-A28D-F68F18B4D14E}" type="pres">
      <dgm:prSet presAssocID="{E8F5AD94-707A-4C1E-84CC-3B45834ACC7C}" presName="node" presStyleLbl="node1" presStyleIdx="1" presStyleCnt="3">
        <dgm:presLayoutVars>
          <dgm:bulletEnabled val="1"/>
        </dgm:presLayoutVars>
      </dgm:prSet>
      <dgm:spPr/>
      <dgm:t>
        <a:bodyPr/>
        <a:lstStyle/>
        <a:p>
          <a:endParaRPr lang="en-GB"/>
        </a:p>
      </dgm:t>
    </dgm:pt>
    <dgm:pt modelId="{A41950AE-775A-4824-A9DF-3D5D5823B7DF}" type="pres">
      <dgm:prSet presAssocID="{F96F6731-87D2-46C2-8479-70E18B2F22F9}" presName="sibTrans" presStyleCnt="0"/>
      <dgm:spPr/>
    </dgm:pt>
    <dgm:pt modelId="{CB1D1FB2-7B49-4D6F-AFF7-3316B1DE7BA3}" type="pres">
      <dgm:prSet presAssocID="{687CEA77-366B-4DF1-A057-F83022242C77}" presName="node" presStyleLbl="node1" presStyleIdx="2" presStyleCnt="3">
        <dgm:presLayoutVars>
          <dgm:bulletEnabled val="1"/>
        </dgm:presLayoutVars>
      </dgm:prSet>
      <dgm:spPr/>
      <dgm:t>
        <a:bodyPr/>
        <a:lstStyle/>
        <a:p>
          <a:endParaRPr lang="en-GB"/>
        </a:p>
      </dgm:t>
    </dgm:pt>
  </dgm:ptLst>
  <dgm:cxnLst>
    <dgm:cxn modelId="{3EAD0C2E-B884-4DB4-81AF-9AD852055C33}" type="presOf" srcId="{FD2F2F8B-6156-441E-A887-FEB3243765E7}" destId="{5388B174-1710-435A-8605-E0A5D286CE4A}" srcOrd="0" destOrd="0" presId="urn:microsoft.com/office/officeart/2005/8/layout/hList6"/>
    <dgm:cxn modelId="{2960ECB3-54A6-4943-9BCA-9ED8D8578468}" type="presOf" srcId="{E8F5AD94-707A-4C1E-84CC-3B45834ACC7C}" destId="{B3724374-D12E-48BC-A28D-F68F18B4D14E}" srcOrd="0" destOrd="0" presId="urn:microsoft.com/office/officeart/2005/8/layout/hList6"/>
    <dgm:cxn modelId="{109F6C0A-C8EA-49DB-8383-3855E13E649A}" srcId="{FD2F2F8B-6156-441E-A887-FEB3243765E7}" destId="{E8F5AD94-707A-4C1E-84CC-3B45834ACC7C}" srcOrd="1" destOrd="0" parTransId="{CE3EAE4B-C455-401D-A30F-7A6C8D59B551}" sibTransId="{F96F6731-87D2-46C2-8479-70E18B2F22F9}"/>
    <dgm:cxn modelId="{31991AF7-1023-4088-88B5-4F91256D6B6C}" type="presOf" srcId="{05A20E85-F26E-4305-8864-9EBEBA22F942}" destId="{CE48A449-D21A-4F71-96B4-BD1293030B7C}" srcOrd="0" destOrd="0" presId="urn:microsoft.com/office/officeart/2005/8/layout/hList6"/>
    <dgm:cxn modelId="{465EF376-8DE6-46D7-ACA3-7B365F372472}" srcId="{FD2F2F8B-6156-441E-A887-FEB3243765E7}" destId="{05A20E85-F26E-4305-8864-9EBEBA22F942}" srcOrd="0" destOrd="0" parTransId="{E3CD0FF7-73EC-4640-A526-DFB4F7BBDA56}" sibTransId="{ADF564E6-C1E8-400D-B2AC-8949B6A4D99F}"/>
    <dgm:cxn modelId="{AC392096-BDB5-4605-88B7-8730D7A4A196}" srcId="{FD2F2F8B-6156-441E-A887-FEB3243765E7}" destId="{687CEA77-366B-4DF1-A057-F83022242C77}" srcOrd="2" destOrd="0" parTransId="{5830CA19-E12A-4D5D-8A7B-BE8E7A100DDE}" sibTransId="{A4FE3A18-91DD-4516-973C-4BBC1C8D80D4}"/>
    <dgm:cxn modelId="{AC77E342-7528-4F8A-856E-D87102CCA880}" type="presOf" srcId="{687CEA77-366B-4DF1-A057-F83022242C77}" destId="{CB1D1FB2-7B49-4D6F-AFF7-3316B1DE7BA3}" srcOrd="0" destOrd="0" presId="urn:microsoft.com/office/officeart/2005/8/layout/hList6"/>
    <dgm:cxn modelId="{9CDD68EC-CD29-4854-B188-89D4691E4EB0}" type="presParOf" srcId="{5388B174-1710-435A-8605-E0A5D286CE4A}" destId="{CE48A449-D21A-4F71-96B4-BD1293030B7C}" srcOrd="0" destOrd="0" presId="urn:microsoft.com/office/officeart/2005/8/layout/hList6"/>
    <dgm:cxn modelId="{AD38B640-8F1C-4C60-BE52-04257F61F468}" type="presParOf" srcId="{5388B174-1710-435A-8605-E0A5D286CE4A}" destId="{F3DCB14D-6B5A-4F76-B13F-636DE304A7B3}" srcOrd="1" destOrd="0" presId="urn:microsoft.com/office/officeart/2005/8/layout/hList6"/>
    <dgm:cxn modelId="{35BC6F14-1FFF-4F16-A04D-ACAC30A79DD5}" type="presParOf" srcId="{5388B174-1710-435A-8605-E0A5D286CE4A}" destId="{B3724374-D12E-48BC-A28D-F68F18B4D14E}" srcOrd="2" destOrd="0" presId="urn:microsoft.com/office/officeart/2005/8/layout/hList6"/>
    <dgm:cxn modelId="{B4846575-0E45-420E-8898-54155CEF378D}" type="presParOf" srcId="{5388B174-1710-435A-8605-E0A5D286CE4A}" destId="{A41950AE-775A-4824-A9DF-3D5D5823B7DF}" srcOrd="3" destOrd="0" presId="urn:microsoft.com/office/officeart/2005/8/layout/hList6"/>
    <dgm:cxn modelId="{981A3F84-C86C-455F-9CF8-9C7E9638E313}" type="presParOf" srcId="{5388B174-1710-435A-8605-E0A5D286CE4A}" destId="{CB1D1FB2-7B49-4D6F-AFF7-3316B1DE7BA3}" srcOrd="4"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Arial" charset="0"/>
                <a:cs typeface="+mn-cs"/>
              </a:defRPr>
            </a:lvl1pPr>
          </a:lstStyle>
          <a:p>
            <a:pPr>
              <a:defRPr/>
            </a:pPr>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atin typeface="Arial" charset="0"/>
                <a:cs typeface="+mn-cs"/>
              </a:defRPr>
            </a:lvl1pPr>
          </a:lstStyle>
          <a:p>
            <a:pPr>
              <a:defRPr/>
            </a:pPr>
            <a:fld id="{A29E4FAD-6667-460D-9928-E9B0BE3A9A67}" type="datetimeFigureOut">
              <a:rPr lang="en-US"/>
              <a:pPr>
                <a:defRPr/>
              </a:pPr>
              <a:t>6/21/2011</a:t>
            </a:fld>
            <a:endParaRPr lang="en-GB"/>
          </a:p>
        </p:txBody>
      </p:sp>
      <p:sp>
        <p:nvSpPr>
          <p:cNvPr id="4" name="Footer Placeholder 3"/>
          <p:cNvSpPr>
            <a:spLocks noGrp="1"/>
          </p:cNvSpPr>
          <p:nvPr>
            <p:ph type="ftr" sz="quarter" idx="2"/>
          </p:nvPr>
        </p:nvSpPr>
        <p:spPr>
          <a:xfrm>
            <a:off x="0" y="9431338"/>
            <a:ext cx="2946400" cy="496887"/>
          </a:xfrm>
          <a:prstGeom prst="rect">
            <a:avLst/>
          </a:prstGeom>
        </p:spPr>
        <p:txBody>
          <a:bodyPr vert="horz" lIns="91440" tIns="45720" rIns="91440" bIns="45720" rtlCol="0" anchor="b"/>
          <a:lstStyle>
            <a:lvl1pPr algn="l">
              <a:defRPr sz="1200">
                <a:latin typeface="Arial" charset="0"/>
                <a:cs typeface="+mn-cs"/>
              </a:defRPr>
            </a:lvl1pPr>
          </a:lstStyle>
          <a:p>
            <a:pPr>
              <a:defRPr/>
            </a:pPr>
            <a:endParaRPr lang="en-GB"/>
          </a:p>
        </p:txBody>
      </p:sp>
      <p:sp>
        <p:nvSpPr>
          <p:cNvPr id="5" name="Slide Number Placeholder 4"/>
          <p:cNvSpPr>
            <a:spLocks noGrp="1"/>
          </p:cNvSpPr>
          <p:nvPr>
            <p:ph type="sldNum" sz="quarter" idx="3"/>
          </p:nvPr>
        </p:nvSpPr>
        <p:spPr>
          <a:xfrm>
            <a:off x="3849688" y="9431338"/>
            <a:ext cx="2946400" cy="496887"/>
          </a:xfrm>
          <a:prstGeom prst="rect">
            <a:avLst/>
          </a:prstGeom>
        </p:spPr>
        <p:txBody>
          <a:bodyPr vert="horz" lIns="91440" tIns="45720" rIns="91440" bIns="45720" rtlCol="0" anchor="b"/>
          <a:lstStyle>
            <a:lvl1pPr algn="r">
              <a:defRPr sz="1200">
                <a:latin typeface="Arial" charset="0"/>
                <a:cs typeface="+mn-cs"/>
              </a:defRPr>
            </a:lvl1pPr>
          </a:lstStyle>
          <a:p>
            <a:pPr>
              <a:defRPr/>
            </a:pPr>
            <a:fld id="{862C8DF7-12A3-446C-9152-7D42E29D0EE4}"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30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915988" y="744538"/>
            <a:ext cx="4965700" cy="372427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79450" y="4716463"/>
            <a:ext cx="5438775" cy="4468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3079" name="Rectangle 7"/>
          <p:cNvSpPr>
            <a:spLocks noGrp="1" noChangeArrowheads="1"/>
          </p:cNvSpPr>
          <p:nvPr>
            <p:ph type="sldNum" sz="quarter" idx="5"/>
          </p:nvPr>
        </p:nvSpPr>
        <p:spPr bwMode="auto">
          <a:xfrm>
            <a:off x="3849688"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9E9C817F-55C2-4D76-99ED-BF138E94728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a:ln/>
        </p:spPr>
      </p:sp>
      <p:sp>
        <p:nvSpPr>
          <p:cNvPr id="15362" name="Notes Placeholder 2"/>
          <p:cNvSpPr>
            <a:spLocks noGrp="1"/>
          </p:cNvSpPr>
          <p:nvPr>
            <p:ph type="body" idx="1"/>
          </p:nvPr>
        </p:nvSpPr>
        <p:spPr>
          <a:noFill/>
          <a:ln/>
        </p:spPr>
        <p:txBody>
          <a:bodyPr/>
          <a:lstStyle/>
          <a:p>
            <a:endParaRPr lang="en-GB" smtClean="0"/>
          </a:p>
        </p:txBody>
      </p:sp>
      <p:sp>
        <p:nvSpPr>
          <p:cNvPr id="4" name="Slide Number Placeholder 3"/>
          <p:cNvSpPr>
            <a:spLocks noGrp="1"/>
          </p:cNvSpPr>
          <p:nvPr>
            <p:ph type="sldNum" sz="quarter" idx="5"/>
          </p:nvPr>
        </p:nvSpPr>
        <p:spPr/>
        <p:txBody>
          <a:bodyPr/>
          <a:lstStyle/>
          <a:p>
            <a:pPr>
              <a:defRPr/>
            </a:pPr>
            <a:fld id="{F13D8413-F81B-4B1B-9DD5-A2875DD894E5}" type="slidenum">
              <a:rPr lang="en-US" smtClean="0"/>
              <a:pPr>
                <a:defRPr/>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p:txBody>
          <a:bodyPr/>
          <a:lstStyle/>
          <a:p>
            <a:pPr>
              <a:defRPr/>
            </a:pPr>
            <a:fld id="{5167C4F1-4BB4-4DB3-9555-8B1CA926E415}" type="slidenum">
              <a:rPr lang="en-US" smtClean="0"/>
              <a:pPr>
                <a:defRPr/>
              </a:pPr>
              <a:t>4</a:t>
            </a:fld>
            <a:endParaRPr lang="en-US" smtClean="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p:spPr>
        <p:txBody>
          <a:bodyPr/>
          <a:lstStyle/>
          <a:p>
            <a:r>
              <a:rPr lang="en-GB" smtClean="0"/>
              <a:t>Self-employment declining in DK - according to the Danish Hairdressing Federation, the decrease of the one-person businesses is linked in particular to the financial crisis, to the vulnerability of working alone and to the administrative burden of running a one-person salon. </a:t>
            </a:r>
          </a:p>
        </p:txBody>
      </p:sp>
      <p:sp>
        <p:nvSpPr>
          <p:cNvPr id="4" name="Slide Number Placeholder 3"/>
          <p:cNvSpPr>
            <a:spLocks noGrp="1"/>
          </p:cNvSpPr>
          <p:nvPr>
            <p:ph type="sldNum" sz="quarter" idx="5"/>
          </p:nvPr>
        </p:nvSpPr>
        <p:spPr/>
        <p:txBody>
          <a:bodyPr/>
          <a:lstStyle/>
          <a:p>
            <a:pPr>
              <a:defRPr/>
            </a:pPr>
            <a:fld id="{32B4706F-5E2B-4D1D-B544-661D9DDD5C9E}" type="slidenum">
              <a:rPr lang="en-US" smtClean="0"/>
              <a:pPr>
                <a:defRPr/>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colour logo small"/>
          <p:cNvPicPr>
            <a:picLocks noChangeAspect="1" noChangeArrowheads="1"/>
          </p:cNvPicPr>
          <p:nvPr userDrawn="1"/>
        </p:nvPicPr>
        <p:blipFill>
          <a:blip r:embed="rId2"/>
          <a:srcRect b="4004"/>
          <a:stretch>
            <a:fillRect/>
          </a:stretch>
        </p:blipFill>
        <p:spPr bwMode="auto">
          <a:xfrm>
            <a:off x="179388" y="260350"/>
            <a:ext cx="3392487" cy="1620838"/>
          </a:xfrm>
          <a:prstGeom prst="rect">
            <a:avLst/>
          </a:prstGeom>
          <a:noFill/>
          <a:ln w="9525">
            <a:noFill/>
            <a:miter lim="800000"/>
            <a:headEnd/>
            <a:tailEnd/>
          </a:ln>
        </p:spPr>
      </p:pic>
      <p:sp>
        <p:nvSpPr>
          <p:cNvPr id="5122" name="Rectangle 2"/>
          <p:cNvSpPr>
            <a:spLocks noGrp="1" noChangeArrowheads="1"/>
          </p:cNvSpPr>
          <p:nvPr>
            <p:ph type="ctrTitle"/>
          </p:nvPr>
        </p:nvSpPr>
        <p:spPr>
          <a:xfrm>
            <a:off x="685800" y="2852738"/>
            <a:ext cx="7772400" cy="1470025"/>
          </a:xfrm>
        </p:spPr>
        <p:txBody>
          <a:bodyPr/>
          <a:lstStyle>
            <a:lvl1pPr>
              <a:defRPr sz="4400"/>
            </a:lvl1pPr>
          </a:lstStyle>
          <a:p>
            <a:r>
              <a:rPr lang="en-US" smtClean="0"/>
              <a:t>Click to edit Master title style</a:t>
            </a:r>
            <a:endParaRPr lang="en-US"/>
          </a:p>
        </p:txBody>
      </p:sp>
      <p:sp>
        <p:nvSpPr>
          <p:cNvPr id="5123" name="Rectangle 3"/>
          <p:cNvSpPr>
            <a:spLocks noGrp="1" noChangeArrowheads="1"/>
          </p:cNvSpPr>
          <p:nvPr>
            <p:ph type="subTitle" idx="1"/>
          </p:nvPr>
        </p:nvSpPr>
        <p:spPr>
          <a:xfrm>
            <a:off x="1371600" y="4318000"/>
            <a:ext cx="7088188" cy="1271588"/>
          </a:xfrm>
        </p:spPr>
        <p:txBody>
          <a:bodyPr/>
          <a:lstStyle>
            <a:lvl1pPr marL="0" indent="0" algn="r">
              <a:buFontTx/>
              <a:buNone/>
              <a:defRPr sz="3200">
                <a:solidFill>
                  <a:schemeClr val="bg2"/>
                </a:solidFill>
                <a:latin typeface="Trebuchet MS" pitchFamily="34" charset="0"/>
              </a:defRPr>
            </a:lvl1pPr>
          </a:lstStyle>
          <a:p>
            <a:r>
              <a:rPr lang="en-US" smtClean="0"/>
              <a:t>Click to edit Master subtitle style</a:t>
            </a:r>
            <a:endParaRPr lang="en-US" dirty="0"/>
          </a:p>
        </p:txBody>
      </p:sp>
      <p:sp>
        <p:nvSpPr>
          <p:cNvPr id="5" name="Rectangle 4"/>
          <p:cNvSpPr>
            <a:spLocks noGrp="1" noChangeArrowheads="1"/>
          </p:cNvSpPr>
          <p:nvPr>
            <p:ph type="dt" sz="half" idx="10"/>
          </p:nvPr>
        </p:nvSpPr>
        <p:spPr>
          <a:xfrm>
            <a:off x="457200" y="6245225"/>
            <a:ext cx="2133600" cy="476250"/>
          </a:xfrm>
        </p:spPr>
        <p:txBody>
          <a:bodyPr/>
          <a:lstStyle>
            <a:lvl1pPr>
              <a:defRPr/>
            </a:lvl1pPr>
          </a:lstStyle>
          <a:p>
            <a:pPr>
              <a:defRPr/>
            </a:pPr>
            <a:endParaRPr lang="en-US"/>
          </a:p>
        </p:txBody>
      </p:sp>
      <p:sp>
        <p:nvSpPr>
          <p:cNvPr id="6" name="Rectangle 5"/>
          <p:cNvSpPr>
            <a:spLocks noGrp="1" noChangeArrowheads="1"/>
          </p:cNvSpPr>
          <p:nvPr>
            <p:ph type="ftr" sz="quarter" idx="11"/>
          </p:nvPr>
        </p:nvSpPr>
        <p:spPr>
          <a:xfrm>
            <a:off x="3124200" y="6245225"/>
            <a:ext cx="2895600" cy="47625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DE91408-27BF-486C-B9CB-7E1C772E92C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a:xfrm>
            <a:off x="742952" y="1430356"/>
            <a:ext cx="7615262" cy="4713288"/>
          </a:xfrm>
        </p:spPr>
        <p:txBody>
          <a:bodyPr/>
          <a:lstStyle>
            <a:lvl1pPr>
              <a:buClr>
                <a:schemeClr val="bg2"/>
              </a:buClr>
              <a:buFont typeface="Wingdings" pitchFamily="2" charset="2"/>
              <a:buChar char="§"/>
              <a:defRPr sz="2400"/>
            </a:lvl1pPr>
            <a:lvl2pPr>
              <a:buClr>
                <a:schemeClr val="bg2"/>
              </a:buClr>
              <a:buFont typeface="Wingdings" pitchFamily="2" charset="2"/>
              <a:buChar char="§"/>
              <a:defRPr sz="2400"/>
            </a:lvl2pPr>
            <a:lvl3pPr>
              <a:buClr>
                <a:schemeClr val="bg2"/>
              </a:buClr>
              <a:buFont typeface="Wingdings" pitchFamily="2" charset="2"/>
              <a:buChar char="§"/>
              <a:defRPr sz="2400"/>
            </a:lvl3pPr>
            <a:lvl4pPr>
              <a:defRPr sz="2400"/>
            </a:lvl4pPr>
            <a:lvl5pPr>
              <a:defRPr sz="2400"/>
            </a:lvl5pPr>
          </a:lstStyle>
          <a:p>
            <a:pPr lvl="0"/>
            <a:r>
              <a:rPr lang="en-US" smtClean="0"/>
              <a:t>Click to edit Master text styles</a:t>
            </a:r>
          </a:p>
          <a:p>
            <a:pPr lvl="1"/>
            <a:r>
              <a:rPr lang="en-US" smtClean="0"/>
              <a:t>Second level</a:t>
            </a:r>
          </a:p>
          <a:p>
            <a:pPr lvl="2"/>
            <a:r>
              <a:rPr lang="en-US" smtClean="0"/>
              <a:t>Third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56B82F8-849F-47D1-A1BC-C154BA86197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2061F2-CA07-4C49-83EB-E5E15C99522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732104" y="1430356"/>
            <a:ext cx="3625582" cy="4713288"/>
          </a:xfrm>
        </p:spPr>
        <p:txBody>
          <a:bodyPr/>
          <a:lstStyle>
            <a:lvl1pPr>
              <a:defRPr sz="24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8" name="Content Placeholder 2"/>
          <p:cNvSpPr>
            <a:spLocks noGrp="1"/>
          </p:cNvSpPr>
          <p:nvPr>
            <p:ph sz="half" idx="13"/>
          </p:nvPr>
        </p:nvSpPr>
        <p:spPr>
          <a:xfrm>
            <a:off x="4786314" y="1428736"/>
            <a:ext cx="3625582" cy="4713288"/>
          </a:xfrm>
        </p:spPr>
        <p:txBody>
          <a:bodyPr/>
          <a:lstStyle>
            <a:lvl1pPr>
              <a:defRPr sz="24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5" name="Rectangle 4"/>
          <p:cNvSpPr>
            <a:spLocks noGrp="1" noChangeArrowheads="1"/>
          </p:cNvSpPr>
          <p:nvPr>
            <p:ph type="dt" sz="half" idx="14"/>
          </p:nvPr>
        </p:nvSpPr>
        <p:spPr>
          <a:ln/>
        </p:spPr>
        <p:txBody>
          <a:bodyPr/>
          <a:lstStyle>
            <a:lvl1pPr>
              <a:defRPr/>
            </a:lvl1pPr>
          </a:lstStyle>
          <a:p>
            <a:pPr>
              <a:defRPr/>
            </a:pPr>
            <a:endParaRPr lang="en-US"/>
          </a:p>
        </p:txBody>
      </p:sp>
      <p:sp>
        <p:nvSpPr>
          <p:cNvPr id="6" name="Rectangle 5"/>
          <p:cNvSpPr>
            <a:spLocks noGrp="1" noChangeArrowheads="1"/>
          </p:cNvSpPr>
          <p:nvPr>
            <p:ph type="ftr" sz="quarter" idx="15"/>
          </p:nvPr>
        </p:nvSpPr>
        <p:spPr>
          <a:ln/>
        </p:spPr>
        <p:txBody>
          <a:bodyPr/>
          <a:lstStyle>
            <a:lvl1pPr>
              <a:defRPr/>
            </a:lvl1pPr>
          </a:lstStyle>
          <a:p>
            <a:pPr>
              <a:defRPr/>
            </a:pPr>
            <a:endParaRPr lang="en-US"/>
          </a:p>
        </p:txBody>
      </p:sp>
      <p:sp>
        <p:nvSpPr>
          <p:cNvPr id="7" name="Rectangle 6"/>
          <p:cNvSpPr>
            <a:spLocks noGrp="1" noChangeArrowheads="1"/>
          </p:cNvSpPr>
          <p:nvPr>
            <p:ph type="sldNum" sz="quarter" idx="16"/>
          </p:nvPr>
        </p:nvSpPr>
        <p:spPr>
          <a:ln/>
        </p:spPr>
        <p:txBody>
          <a:bodyPr/>
          <a:lstStyle>
            <a:lvl1pPr>
              <a:defRPr/>
            </a:lvl1pPr>
          </a:lstStyle>
          <a:p>
            <a:pPr>
              <a:defRPr/>
            </a:pPr>
            <a:fld id="{99DEB4A9-DE05-469B-8914-68CEB35EC9D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4348" y="1535113"/>
            <a:ext cx="3643338" cy="639762"/>
          </a:xfrm>
        </p:spPr>
        <p:txBody>
          <a:bodyPr anchor="b"/>
          <a:lstStyle>
            <a:lvl1pPr marL="0" indent="0">
              <a:buNone/>
              <a:defRPr sz="2400" b="1">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786314" y="1535113"/>
            <a:ext cx="3643338" cy="639762"/>
          </a:xfrm>
          <a:noFill/>
          <a:ln w="9525">
            <a:noFill/>
            <a:miter lim="800000"/>
            <a:headEnd/>
            <a:tailEnd/>
          </a:ln>
          <a:effectLst/>
        </p:spPr>
        <p:txBody>
          <a:bodyPr anchor="b"/>
          <a:lstStyle>
            <a:lvl1pPr marL="0" indent="0">
              <a:buNone/>
              <a:defRPr lang="en-US" sz="2400" b="1" smtClean="0">
                <a:solidFill>
                  <a:schemeClr val="bg2"/>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Content Placeholder 2"/>
          <p:cNvSpPr>
            <a:spLocks noGrp="1"/>
          </p:cNvSpPr>
          <p:nvPr>
            <p:ph sz="half" idx="13"/>
          </p:nvPr>
        </p:nvSpPr>
        <p:spPr>
          <a:xfrm>
            <a:off x="732104" y="2285992"/>
            <a:ext cx="3625582" cy="3857652"/>
          </a:xfrm>
        </p:spPr>
        <p:txBody>
          <a:bodyPr/>
          <a:lstStyle>
            <a:lvl1pPr>
              <a:defRPr sz="24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11" name="Content Placeholder 2"/>
          <p:cNvSpPr>
            <a:spLocks noGrp="1"/>
          </p:cNvSpPr>
          <p:nvPr>
            <p:ph sz="half" idx="14"/>
          </p:nvPr>
        </p:nvSpPr>
        <p:spPr>
          <a:xfrm>
            <a:off x="4786314" y="2284372"/>
            <a:ext cx="3625582" cy="3857652"/>
          </a:xfrm>
        </p:spPr>
        <p:txBody>
          <a:bodyPr/>
          <a:lstStyle>
            <a:lvl1pPr>
              <a:defRPr sz="24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12" name="Title 1"/>
          <p:cNvSpPr>
            <a:spLocks noGrp="1"/>
          </p:cNvSpPr>
          <p:nvPr>
            <p:ph type="title"/>
          </p:nvPr>
        </p:nvSpPr>
        <p:spPr>
          <a:xfrm>
            <a:off x="3143240" y="158379"/>
            <a:ext cx="5532448" cy="908050"/>
          </a:xfrm>
        </p:spPr>
        <p:txBody>
          <a:bodyPr/>
          <a:lstStyle/>
          <a:p>
            <a:r>
              <a:rPr lang="en-US" smtClean="0"/>
              <a:t>Click to edit Master title style</a:t>
            </a:r>
            <a:endParaRPr lang="en-GB" dirty="0"/>
          </a:p>
        </p:txBody>
      </p:sp>
      <p:sp>
        <p:nvSpPr>
          <p:cNvPr id="7" name="Rectangle 4"/>
          <p:cNvSpPr>
            <a:spLocks noGrp="1" noChangeArrowheads="1"/>
          </p:cNvSpPr>
          <p:nvPr>
            <p:ph type="dt" sz="half" idx="15"/>
          </p:nvPr>
        </p:nvSpPr>
        <p:spPr>
          <a:ln/>
        </p:spPr>
        <p:txBody>
          <a:bodyPr/>
          <a:lstStyle>
            <a:lvl1pPr>
              <a:defRPr/>
            </a:lvl1pPr>
          </a:lstStyle>
          <a:p>
            <a:pPr>
              <a:defRPr/>
            </a:pPr>
            <a:endParaRPr lang="en-US"/>
          </a:p>
        </p:txBody>
      </p:sp>
      <p:sp>
        <p:nvSpPr>
          <p:cNvPr id="8" name="Rectangle 5"/>
          <p:cNvSpPr>
            <a:spLocks noGrp="1" noChangeArrowheads="1"/>
          </p:cNvSpPr>
          <p:nvPr>
            <p:ph type="ftr" sz="quarter" idx="16"/>
          </p:nvPr>
        </p:nvSpPr>
        <p:spPr>
          <a:ln/>
        </p:spPr>
        <p:txBody>
          <a:bodyPr/>
          <a:lstStyle>
            <a:lvl1pPr>
              <a:defRPr/>
            </a:lvl1pPr>
          </a:lstStyle>
          <a:p>
            <a:pPr>
              <a:defRPr/>
            </a:pPr>
            <a:endParaRPr lang="en-US"/>
          </a:p>
        </p:txBody>
      </p:sp>
      <p:sp>
        <p:nvSpPr>
          <p:cNvPr id="9" name="Rectangle 6"/>
          <p:cNvSpPr>
            <a:spLocks noGrp="1" noChangeArrowheads="1"/>
          </p:cNvSpPr>
          <p:nvPr>
            <p:ph type="sldNum" sz="quarter" idx="17"/>
          </p:nvPr>
        </p:nvSpPr>
        <p:spPr>
          <a:ln/>
        </p:spPr>
        <p:txBody>
          <a:bodyPr/>
          <a:lstStyle>
            <a:lvl1pPr>
              <a:defRPr/>
            </a:lvl1pPr>
          </a:lstStyle>
          <a:p>
            <a:pPr>
              <a:defRPr/>
            </a:pPr>
            <a:fld id="{5831A12C-0034-4740-AC15-D422B0DD723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B648646-3267-46C3-A8A8-6742AAE87A0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7214943-18C1-4DB4-BD75-C1127AE261F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2"/>
                </a:solidFill>
              </a:defRPr>
            </a:lvl1pPr>
          </a:lstStyle>
          <a:p>
            <a:r>
              <a:rPr lang="en-US" smtClean="0"/>
              <a:t>Click to edit Master title style</a:t>
            </a:r>
            <a:endParaRPr lang="en-GB"/>
          </a:p>
        </p:txBody>
      </p:sp>
      <p:sp>
        <p:nvSpPr>
          <p:cNvPr id="3" name="Picture Placeholder 2"/>
          <p:cNvSpPr>
            <a:spLocks noGrp="1"/>
          </p:cNvSpPr>
          <p:nvPr>
            <p:ph type="pic" idx="1"/>
          </p:nvPr>
        </p:nvSpPr>
        <p:spPr>
          <a:xfrm>
            <a:off x="1792288" y="1357297"/>
            <a:ext cx="5486400" cy="337027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6270043-E53A-4EBF-A8F4-F1791449FB1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143250" y="158750"/>
            <a:ext cx="5532438" cy="9080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31838" y="1430338"/>
            <a:ext cx="7697787" cy="47132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28" name="Rectangle 4"/>
          <p:cNvSpPr>
            <a:spLocks noGrp="1" noChangeArrowheads="1"/>
          </p:cNvSpPr>
          <p:nvPr>
            <p:ph type="dt" sz="half" idx="2"/>
          </p:nvPr>
        </p:nvSpPr>
        <p:spPr bwMode="auto">
          <a:xfrm>
            <a:off x="457200" y="6381750"/>
            <a:ext cx="2133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381750"/>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381750"/>
            <a:ext cx="2133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5B1E8182-F869-4D2D-8DF1-9E1701FA059D}" type="slidenum">
              <a:rPr lang="en-US"/>
              <a:pPr>
                <a:defRPr/>
              </a:pPr>
              <a:t>‹#›</a:t>
            </a:fld>
            <a:endParaRPr lang="en-US"/>
          </a:p>
        </p:txBody>
      </p:sp>
      <p:pic>
        <p:nvPicPr>
          <p:cNvPr id="1031" name="Picture 7"/>
          <p:cNvPicPr>
            <a:picLocks noChangeAspect="1" noChangeArrowheads="1"/>
          </p:cNvPicPr>
          <p:nvPr/>
        </p:nvPicPr>
        <p:blipFill>
          <a:blip r:embed="rId10"/>
          <a:srcRect/>
          <a:stretch>
            <a:fillRect/>
          </a:stretch>
        </p:blipFill>
        <p:spPr bwMode="auto">
          <a:xfrm>
            <a:off x="412750" y="161925"/>
            <a:ext cx="1873250" cy="900113"/>
          </a:xfrm>
          <a:prstGeom prst="rect">
            <a:avLst/>
          </a:prstGeom>
          <a:noFill/>
          <a:ln w="9525">
            <a:noFill/>
            <a:miter lim="800000"/>
            <a:headEnd/>
            <a:tailEnd/>
          </a:ln>
        </p:spPr>
      </p:pic>
      <p:sp>
        <p:nvSpPr>
          <p:cNvPr id="1032" name="Line 8"/>
          <p:cNvSpPr>
            <a:spLocks noChangeShapeType="1"/>
          </p:cNvSpPr>
          <p:nvPr/>
        </p:nvSpPr>
        <p:spPr bwMode="auto">
          <a:xfrm>
            <a:off x="0" y="1214438"/>
            <a:ext cx="9144000" cy="0"/>
          </a:xfrm>
          <a:prstGeom prst="line">
            <a:avLst/>
          </a:prstGeom>
          <a:noFill/>
          <a:ln w="9525">
            <a:solidFill>
              <a:srgbClr val="336633"/>
            </a:solidFill>
            <a:round/>
            <a:headEnd/>
            <a:tailEnd/>
          </a:ln>
          <a:effectLst/>
        </p:spPr>
        <p:txBody>
          <a:bodyPr/>
          <a:lstStyle/>
          <a:p>
            <a:pPr>
              <a:defRPr/>
            </a:pPr>
            <a:endParaRPr lang="en-GB">
              <a:cs typeface="+mn-cs"/>
            </a:endParaRPr>
          </a:p>
        </p:txBody>
      </p:sp>
      <p:sp>
        <p:nvSpPr>
          <p:cNvPr id="1033" name="Line 9"/>
          <p:cNvSpPr>
            <a:spLocks noChangeShapeType="1"/>
          </p:cNvSpPr>
          <p:nvPr/>
        </p:nvSpPr>
        <p:spPr bwMode="auto">
          <a:xfrm>
            <a:off x="0" y="6308725"/>
            <a:ext cx="9144000" cy="0"/>
          </a:xfrm>
          <a:prstGeom prst="line">
            <a:avLst/>
          </a:prstGeom>
          <a:noFill/>
          <a:ln w="9525">
            <a:solidFill>
              <a:srgbClr val="336633"/>
            </a:solidFill>
            <a:round/>
            <a:headEnd/>
            <a:tailEnd/>
          </a:ln>
          <a:effectLst/>
        </p:spPr>
        <p:txBody>
          <a:bodyPr/>
          <a:lstStyle/>
          <a:p>
            <a:pPr>
              <a:defRPr/>
            </a:pPr>
            <a:endParaRPr lang="en-GB">
              <a:cs typeface="+mn-cs"/>
            </a:endParaRPr>
          </a:p>
        </p:txBody>
      </p:sp>
    </p:spTree>
  </p:cSld>
  <p:clrMap bg1="lt1" tx1="dk1" bg2="lt2" tx2="dk2" accent1="accent1" accent2="accent2" accent3="accent3" accent4="accent4" accent5="accent5" accent6="accent6" hlink="hlink" folHlink="folHlink"/>
  <p:sldLayoutIdLst>
    <p:sldLayoutId id="2147483657" r:id="rId1"/>
    <p:sldLayoutId id="2147483656" r:id="rId2"/>
    <p:sldLayoutId id="2147483655" r:id="rId3"/>
    <p:sldLayoutId id="2147483654" r:id="rId4"/>
    <p:sldLayoutId id="2147483653" r:id="rId5"/>
    <p:sldLayoutId id="2147483652" r:id="rId6"/>
    <p:sldLayoutId id="2147483651" r:id="rId7"/>
    <p:sldLayoutId id="2147483650" r:id="rId8"/>
  </p:sldLayoutIdLst>
  <p:txStyles>
    <p:titleStyle>
      <a:lvl1pPr algn="r" rtl="0" eaLnBrk="0" fontAlgn="base" hangingPunct="0">
        <a:spcBef>
          <a:spcPct val="0"/>
        </a:spcBef>
        <a:spcAft>
          <a:spcPct val="0"/>
        </a:spcAft>
        <a:defRPr sz="3200">
          <a:solidFill>
            <a:srgbClr val="336633"/>
          </a:solidFill>
          <a:latin typeface="+mj-lt"/>
          <a:ea typeface="+mj-ea"/>
          <a:cs typeface="+mj-cs"/>
        </a:defRPr>
      </a:lvl1pPr>
      <a:lvl2pPr algn="r" rtl="0" eaLnBrk="0" fontAlgn="base" hangingPunct="0">
        <a:spcBef>
          <a:spcPct val="0"/>
        </a:spcBef>
        <a:spcAft>
          <a:spcPct val="0"/>
        </a:spcAft>
        <a:defRPr sz="3200">
          <a:solidFill>
            <a:srgbClr val="336633"/>
          </a:solidFill>
          <a:latin typeface="Trebuchet MS" pitchFamily="34" charset="0"/>
        </a:defRPr>
      </a:lvl2pPr>
      <a:lvl3pPr algn="r" rtl="0" eaLnBrk="0" fontAlgn="base" hangingPunct="0">
        <a:spcBef>
          <a:spcPct val="0"/>
        </a:spcBef>
        <a:spcAft>
          <a:spcPct val="0"/>
        </a:spcAft>
        <a:defRPr sz="3200">
          <a:solidFill>
            <a:srgbClr val="336633"/>
          </a:solidFill>
          <a:latin typeface="Trebuchet MS" pitchFamily="34" charset="0"/>
        </a:defRPr>
      </a:lvl3pPr>
      <a:lvl4pPr algn="r" rtl="0" eaLnBrk="0" fontAlgn="base" hangingPunct="0">
        <a:spcBef>
          <a:spcPct val="0"/>
        </a:spcBef>
        <a:spcAft>
          <a:spcPct val="0"/>
        </a:spcAft>
        <a:defRPr sz="3200">
          <a:solidFill>
            <a:srgbClr val="336633"/>
          </a:solidFill>
          <a:latin typeface="Trebuchet MS" pitchFamily="34" charset="0"/>
        </a:defRPr>
      </a:lvl4pPr>
      <a:lvl5pPr algn="r" rtl="0" eaLnBrk="0" fontAlgn="base" hangingPunct="0">
        <a:spcBef>
          <a:spcPct val="0"/>
        </a:spcBef>
        <a:spcAft>
          <a:spcPct val="0"/>
        </a:spcAft>
        <a:defRPr sz="3200">
          <a:solidFill>
            <a:srgbClr val="336633"/>
          </a:solidFill>
          <a:latin typeface="Trebuchet MS" pitchFamily="34" charset="0"/>
        </a:defRPr>
      </a:lvl5pPr>
      <a:lvl6pPr marL="457200" algn="r" rtl="0" eaLnBrk="1" fontAlgn="base" hangingPunct="1">
        <a:spcBef>
          <a:spcPct val="0"/>
        </a:spcBef>
        <a:spcAft>
          <a:spcPct val="0"/>
        </a:spcAft>
        <a:defRPr sz="3200">
          <a:solidFill>
            <a:srgbClr val="336633"/>
          </a:solidFill>
          <a:latin typeface="Trebuchet MS" pitchFamily="34" charset="0"/>
        </a:defRPr>
      </a:lvl6pPr>
      <a:lvl7pPr marL="914400" algn="r" rtl="0" eaLnBrk="1" fontAlgn="base" hangingPunct="1">
        <a:spcBef>
          <a:spcPct val="0"/>
        </a:spcBef>
        <a:spcAft>
          <a:spcPct val="0"/>
        </a:spcAft>
        <a:defRPr sz="3200">
          <a:solidFill>
            <a:srgbClr val="336633"/>
          </a:solidFill>
          <a:latin typeface="Trebuchet MS" pitchFamily="34" charset="0"/>
        </a:defRPr>
      </a:lvl7pPr>
      <a:lvl8pPr marL="1371600" algn="r" rtl="0" eaLnBrk="1" fontAlgn="base" hangingPunct="1">
        <a:spcBef>
          <a:spcPct val="0"/>
        </a:spcBef>
        <a:spcAft>
          <a:spcPct val="0"/>
        </a:spcAft>
        <a:defRPr sz="3200">
          <a:solidFill>
            <a:srgbClr val="336633"/>
          </a:solidFill>
          <a:latin typeface="Trebuchet MS" pitchFamily="34" charset="0"/>
        </a:defRPr>
      </a:lvl8pPr>
      <a:lvl9pPr marL="1828800" algn="r" rtl="0" eaLnBrk="1" fontAlgn="base" hangingPunct="1">
        <a:spcBef>
          <a:spcPct val="0"/>
        </a:spcBef>
        <a:spcAft>
          <a:spcPct val="0"/>
        </a:spcAft>
        <a:defRPr sz="3200">
          <a:solidFill>
            <a:srgbClr val="336633"/>
          </a:solidFill>
          <a:latin typeface="Trebuchet MS" pitchFamily="34" charset="0"/>
        </a:defRPr>
      </a:lvl9pPr>
    </p:titleStyle>
    <p:bodyStyle>
      <a:lvl1pPr marL="342900" indent="-342900" algn="l" rtl="0" eaLnBrk="0" fontAlgn="base" hangingPunct="0">
        <a:spcBef>
          <a:spcPct val="20000"/>
        </a:spcBef>
        <a:spcAft>
          <a:spcPct val="0"/>
        </a:spcAft>
        <a:buClr>
          <a:schemeClr val="bg2"/>
        </a:buClr>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bg2"/>
        </a:buClr>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rgbClr val="FF9900"/>
        </a:buClr>
        <a:buFont typeface="Arial" charset="0"/>
        <a:buChar char="–"/>
        <a:defRPr>
          <a:solidFill>
            <a:schemeClr val="tx1"/>
          </a:solidFill>
          <a:latin typeface="+mn-lt"/>
        </a:defRPr>
      </a:lvl4pPr>
      <a:lvl5pPr marL="2057400" indent="-228600" algn="l" rtl="0" eaLnBrk="0" fontAlgn="base" hangingPunct="0">
        <a:spcBef>
          <a:spcPct val="20000"/>
        </a:spcBef>
        <a:spcAft>
          <a:spcPct val="0"/>
        </a:spcAft>
        <a:buClr>
          <a:srgbClr val="FF9900"/>
        </a:buClr>
        <a:buFont typeface="Arial" charset="0"/>
        <a:buChar char="»"/>
        <a:defRPr>
          <a:solidFill>
            <a:schemeClr val="tx1"/>
          </a:solidFill>
          <a:latin typeface="+mn-lt"/>
        </a:defRPr>
      </a:lvl5pPr>
      <a:lvl6pPr marL="2514600" indent="-228600" algn="l" rtl="0" eaLnBrk="1" fontAlgn="base" hangingPunct="1">
        <a:spcBef>
          <a:spcPct val="20000"/>
        </a:spcBef>
        <a:spcAft>
          <a:spcPct val="0"/>
        </a:spcAft>
        <a:buClr>
          <a:srgbClr val="FF9900"/>
        </a:buClr>
        <a:buFont typeface="Arial" charset="0"/>
        <a:buChar char="»"/>
        <a:defRPr>
          <a:solidFill>
            <a:schemeClr val="tx1"/>
          </a:solidFill>
          <a:latin typeface="+mn-lt"/>
        </a:defRPr>
      </a:lvl6pPr>
      <a:lvl7pPr marL="2971800" indent="-228600" algn="l" rtl="0" eaLnBrk="1" fontAlgn="base" hangingPunct="1">
        <a:spcBef>
          <a:spcPct val="20000"/>
        </a:spcBef>
        <a:spcAft>
          <a:spcPct val="0"/>
        </a:spcAft>
        <a:buClr>
          <a:srgbClr val="FF9900"/>
        </a:buClr>
        <a:buFont typeface="Arial" charset="0"/>
        <a:buChar char="»"/>
        <a:defRPr>
          <a:solidFill>
            <a:schemeClr val="tx1"/>
          </a:solidFill>
          <a:latin typeface="+mn-lt"/>
        </a:defRPr>
      </a:lvl7pPr>
      <a:lvl8pPr marL="3429000" indent="-228600" algn="l" rtl="0" eaLnBrk="1" fontAlgn="base" hangingPunct="1">
        <a:spcBef>
          <a:spcPct val="20000"/>
        </a:spcBef>
        <a:spcAft>
          <a:spcPct val="0"/>
        </a:spcAft>
        <a:buClr>
          <a:srgbClr val="FF9900"/>
        </a:buClr>
        <a:buFont typeface="Arial" charset="0"/>
        <a:buChar char="»"/>
        <a:defRPr>
          <a:solidFill>
            <a:schemeClr val="tx1"/>
          </a:solidFill>
          <a:latin typeface="+mn-lt"/>
        </a:defRPr>
      </a:lvl8pPr>
      <a:lvl9pPr marL="3886200" indent="-228600" algn="l" rtl="0" eaLnBrk="1" fontAlgn="base" hangingPunct="1">
        <a:spcBef>
          <a:spcPct val="20000"/>
        </a:spcBef>
        <a:spcAft>
          <a:spcPct val="0"/>
        </a:spcAft>
        <a:buClr>
          <a:srgbClr val="FF9900"/>
        </a:buClr>
        <a:buFont typeface="Arial"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ctrTitle"/>
          </p:nvPr>
        </p:nvSpPr>
        <p:spPr/>
        <p:txBody>
          <a:bodyPr/>
          <a:lstStyle/>
          <a:p>
            <a:pPr eaLnBrk="1" hangingPunct="1"/>
            <a:r>
              <a:rPr lang="en-GB" sz="2800" smtClean="0"/>
              <a:t>Study on social policy effects resulting from the scope of application of the European framework agreement on the prevention of health risks in the hairdressing sector</a:t>
            </a:r>
          </a:p>
        </p:txBody>
      </p:sp>
      <p:sp>
        <p:nvSpPr>
          <p:cNvPr id="12290" name="Subtitle 2"/>
          <p:cNvSpPr>
            <a:spLocks noGrp="1"/>
          </p:cNvSpPr>
          <p:nvPr>
            <p:ph type="subTitle" idx="1"/>
          </p:nvPr>
        </p:nvSpPr>
        <p:spPr>
          <a:xfrm>
            <a:off x="1371600" y="4318000"/>
            <a:ext cx="7088188" cy="2279650"/>
          </a:xfrm>
        </p:spPr>
        <p:txBody>
          <a:bodyPr/>
          <a:lstStyle/>
          <a:p>
            <a:pPr eaLnBrk="1" hangingPunct="1"/>
            <a:endParaRPr lang="en-GB" sz="2800" smtClean="0"/>
          </a:p>
          <a:p>
            <a:pPr eaLnBrk="1" hangingPunct="1"/>
            <a:r>
              <a:rPr lang="en-GB" sz="2000" b="1" smtClean="0"/>
              <a:t>Final presentation to SSDC </a:t>
            </a:r>
          </a:p>
          <a:p>
            <a:pPr eaLnBrk="1" hangingPunct="1"/>
            <a:r>
              <a:rPr lang="en-GB" sz="2000" b="1" smtClean="0"/>
              <a:t>Brussels 21st June 2011</a:t>
            </a:r>
          </a:p>
        </p:txBody>
      </p:sp>
      <p:pic>
        <p:nvPicPr>
          <p:cNvPr id="12291" name="Picture 3" descr="haircut.jpg"/>
          <p:cNvPicPr>
            <a:picLocks noChangeAspect="1"/>
          </p:cNvPicPr>
          <p:nvPr/>
        </p:nvPicPr>
        <p:blipFill>
          <a:blip r:embed="rId2"/>
          <a:srcRect/>
          <a:stretch>
            <a:fillRect/>
          </a:stretch>
        </p:blipFill>
        <p:spPr bwMode="auto">
          <a:xfrm>
            <a:off x="6443663" y="333375"/>
            <a:ext cx="2336800" cy="1852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z="2400" smtClean="0"/>
              <a:t>National health and safety legislation – impact of European agreement</a:t>
            </a:r>
          </a:p>
        </p:txBody>
      </p:sp>
      <p:graphicFrame>
        <p:nvGraphicFramePr>
          <p:cNvPr id="4" name="Content Placeholder 3"/>
          <p:cNvGraphicFramePr>
            <a:graphicFrameLocks noGrp="1"/>
          </p:cNvGraphicFramePr>
          <p:nvPr>
            <p:ph idx="1"/>
          </p:nvPr>
        </p:nvGraphicFramePr>
        <p:xfrm>
          <a:off x="742950" y="1430338"/>
          <a:ext cx="7932738" cy="4822825"/>
        </p:xfrm>
        <a:graphic>
          <a:graphicData uri="http://schemas.openxmlformats.org/drawingml/2006/table">
            <a:tbl>
              <a:tblPr firstRow="1" bandRow="1">
                <a:tableStyleId>{5C22544A-7EE6-4342-B048-85BDC9FD1C3A}</a:tableStyleId>
              </a:tblPr>
              <a:tblGrid>
                <a:gridCol w="804714"/>
                <a:gridCol w="2448272"/>
                <a:gridCol w="2952328"/>
                <a:gridCol w="1728192"/>
              </a:tblGrid>
              <a:tr h="827511">
                <a:tc>
                  <a:txBody>
                    <a:bodyPr/>
                    <a:lstStyle/>
                    <a:p>
                      <a:endParaRPr lang="en-GB" sz="1600" dirty="0"/>
                    </a:p>
                  </a:txBody>
                  <a:tcPr>
                    <a:solidFill>
                      <a:srgbClr val="003300"/>
                    </a:solidFill>
                  </a:tcPr>
                </a:tc>
                <a:tc>
                  <a:txBody>
                    <a:bodyPr/>
                    <a:lstStyle/>
                    <a:p>
                      <a:r>
                        <a:rPr lang="en-GB" sz="1600" dirty="0" smtClean="0"/>
                        <a:t>General</a:t>
                      </a:r>
                      <a:r>
                        <a:rPr lang="en-GB" sz="1600" baseline="0" dirty="0" smtClean="0"/>
                        <a:t> or specific legislation</a:t>
                      </a:r>
                      <a:endParaRPr lang="en-GB" sz="1600" dirty="0"/>
                    </a:p>
                  </a:txBody>
                  <a:tcPr>
                    <a:solidFill>
                      <a:srgbClr val="003300"/>
                    </a:solidFill>
                  </a:tcPr>
                </a:tc>
                <a:tc>
                  <a:txBody>
                    <a:bodyPr/>
                    <a:lstStyle/>
                    <a:p>
                      <a:r>
                        <a:rPr lang="en-GB" sz="1600" dirty="0" smtClean="0"/>
                        <a:t>Law,</a:t>
                      </a:r>
                      <a:r>
                        <a:rPr lang="en-GB" sz="1600" baseline="0" dirty="0" smtClean="0"/>
                        <a:t> collective agreement or guidance (specific provision)</a:t>
                      </a:r>
                      <a:endParaRPr lang="en-GB" sz="1600" dirty="0"/>
                    </a:p>
                  </a:txBody>
                  <a:tcPr>
                    <a:solidFill>
                      <a:srgbClr val="0033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smtClean="0"/>
                        <a:t>Impact of agreement</a:t>
                      </a:r>
                      <a:endParaRPr lang="en-GB" sz="1600" dirty="0"/>
                    </a:p>
                  </a:txBody>
                  <a:tcPr>
                    <a:solidFill>
                      <a:srgbClr val="003300"/>
                    </a:solidFill>
                  </a:tcPr>
                </a:tc>
              </a:tr>
              <a:tr h="479431">
                <a:tc>
                  <a:txBody>
                    <a:bodyPr/>
                    <a:lstStyle/>
                    <a:p>
                      <a:r>
                        <a:rPr lang="en-GB" dirty="0" smtClean="0"/>
                        <a:t>D</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 Specific</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Law</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Limited</a:t>
                      </a:r>
                      <a:endParaRPr lang="en-GB" dirty="0"/>
                    </a:p>
                  </a:txBody>
                  <a:tcPr>
                    <a:solidFill>
                      <a:srgbClr val="92D050"/>
                    </a:solidFill>
                  </a:tcPr>
                </a:tc>
              </a:tr>
              <a:tr h="479431">
                <a:tc>
                  <a:txBody>
                    <a:bodyPr/>
                    <a:lstStyle/>
                    <a:p>
                      <a:r>
                        <a:rPr lang="en-GB" dirty="0" smtClean="0"/>
                        <a:t>DK</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General</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N/a</a:t>
                      </a:r>
                      <a:endParaRPr lang="en-GB" dirty="0"/>
                    </a:p>
                  </a:txBody>
                  <a:tcPr>
                    <a:solidFill>
                      <a:srgbClr val="92D050"/>
                    </a:solidFill>
                  </a:tcPr>
                </a:tc>
                <a:tc>
                  <a:txBody>
                    <a:bodyPr/>
                    <a:lstStyle/>
                    <a:p>
                      <a:r>
                        <a:rPr lang="en-GB" dirty="0" smtClean="0"/>
                        <a:t>Likel</a:t>
                      </a:r>
                      <a:r>
                        <a:rPr lang="en-GB" baseline="0" dirty="0" smtClean="0"/>
                        <a:t>y limited</a:t>
                      </a:r>
                      <a:endParaRPr lang="en-GB" dirty="0"/>
                    </a:p>
                  </a:txBody>
                  <a:tcPr>
                    <a:solidFill>
                      <a:srgbClr val="92D050"/>
                    </a:solidFill>
                  </a:tcPr>
                </a:tc>
              </a:tr>
              <a:tr h="479431">
                <a:tc>
                  <a:txBody>
                    <a:bodyPr/>
                    <a:lstStyle/>
                    <a:p>
                      <a:r>
                        <a:rPr lang="en-GB" dirty="0" smtClean="0"/>
                        <a:t>F</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Specific</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Law</a:t>
                      </a:r>
                      <a:r>
                        <a:rPr lang="en-GB" sz="1800" kern="1200" baseline="0" dirty="0" smtClean="0">
                          <a:solidFill>
                            <a:schemeClr val="dk1"/>
                          </a:solidFill>
                          <a:latin typeface="+mn-lt"/>
                          <a:ea typeface="+mn-ea"/>
                          <a:cs typeface="+mn-cs"/>
                        </a:rPr>
                        <a:t> and collective agreement</a:t>
                      </a:r>
                      <a:endParaRPr lang="en-GB" dirty="0"/>
                    </a:p>
                  </a:txBody>
                  <a:tcPr>
                    <a:solidFill>
                      <a:srgbClr val="92D050"/>
                    </a:solidFill>
                  </a:tcPr>
                </a:tc>
                <a:tc>
                  <a:txBody>
                    <a:bodyPr/>
                    <a:lstStyle/>
                    <a:p>
                      <a:r>
                        <a:rPr lang="en-GB" dirty="0" smtClean="0"/>
                        <a:t>Some impact</a:t>
                      </a:r>
                      <a:endParaRPr lang="en-GB" dirty="0"/>
                    </a:p>
                  </a:txBody>
                  <a:tcPr>
                    <a:solidFill>
                      <a:srgbClr val="92D050"/>
                    </a:solidFill>
                  </a:tcPr>
                </a:tc>
              </a:tr>
              <a:tr h="479431">
                <a:tc>
                  <a:txBody>
                    <a:bodyPr/>
                    <a:lstStyle/>
                    <a:p>
                      <a:r>
                        <a:rPr lang="en-GB" dirty="0" smtClean="0"/>
                        <a:t>HU</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General</a:t>
                      </a:r>
                    </a:p>
                  </a:txBody>
                  <a:tcPr>
                    <a:solidFill>
                      <a:srgbClr val="92D050"/>
                    </a:solidFill>
                  </a:tcPr>
                </a:tc>
                <a:tc>
                  <a:txBody>
                    <a:bodyPr/>
                    <a:lstStyle/>
                    <a:p>
                      <a:r>
                        <a:rPr lang="en-GB" dirty="0" smtClean="0"/>
                        <a:t>N/a</a:t>
                      </a:r>
                      <a:endParaRPr lang="en-GB" dirty="0"/>
                    </a:p>
                  </a:txBody>
                  <a:tcPr>
                    <a:solidFill>
                      <a:srgbClr val="92D050"/>
                    </a:solidFill>
                  </a:tcPr>
                </a:tc>
                <a:tc>
                  <a:txBody>
                    <a:bodyPr/>
                    <a:lstStyle/>
                    <a:p>
                      <a:r>
                        <a:rPr lang="en-GB" dirty="0" smtClean="0"/>
                        <a:t>Likely </a:t>
                      </a:r>
                      <a:r>
                        <a:rPr lang="en-GB" baseline="0" dirty="0" smtClean="0"/>
                        <a:t>limited</a:t>
                      </a:r>
                      <a:endParaRPr lang="en-GB" dirty="0"/>
                    </a:p>
                  </a:txBody>
                  <a:tcPr>
                    <a:solidFill>
                      <a:srgbClr val="92D050"/>
                    </a:solidFill>
                  </a:tcPr>
                </a:tc>
              </a:tr>
              <a:tr h="479431">
                <a:tc>
                  <a:txBody>
                    <a:bodyPr/>
                    <a:lstStyle/>
                    <a:p>
                      <a:r>
                        <a:rPr lang="en-GB" dirty="0" smtClean="0"/>
                        <a:t>IT</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Specific</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Guidelines</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Some</a:t>
                      </a:r>
                      <a:r>
                        <a:rPr lang="en-GB" sz="1800" kern="1200" baseline="0" dirty="0" smtClean="0">
                          <a:solidFill>
                            <a:schemeClr val="dk1"/>
                          </a:solidFill>
                          <a:latin typeface="+mn-lt"/>
                          <a:ea typeface="+mn-ea"/>
                          <a:cs typeface="+mn-cs"/>
                        </a:rPr>
                        <a:t> impact</a:t>
                      </a:r>
                      <a:endParaRPr lang="en-GB" dirty="0"/>
                    </a:p>
                  </a:txBody>
                  <a:tcPr>
                    <a:solidFill>
                      <a:srgbClr val="92D050"/>
                    </a:solidFill>
                  </a:tcPr>
                </a:tc>
              </a:tr>
              <a:tr h="479431">
                <a:tc>
                  <a:txBody>
                    <a:bodyPr/>
                    <a:lstStyle/>
                    <a:p>
                      <a:r>
                        <a:rPr lang="en-GB" dirty="0" smtClean="0"/>
                        <a:t>NL </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Specific </a:t>
                      </a:r>
                      <a:endParaRPr lang="en-GB" dirty="0"/>
                    </a:p>
                  </a:txBody>
                  <a:tcPr>
                    <a:solidFill>
                      <a:srgbClr val="92D050"/>
                    </a:solidFill>
                  </a:tcPr>
                </a:tc>
                <a:tc>
                  <a:txBody>
                    <a:bodyPr/>
                    <a:lstStyle/>
                    <a:p>
                      <a:r>
                        <a:rPr lang="en-GB" dirty="0" smtClean="0"/>
                        <a:t>Collective agreement</a:t>
                      </a:r>
                      <a:endParaRPr lang="en-GB" dirty="0"/>
                    </a:p>
                  </a:txBody>
                  <a:tcPr>
                    <a:solidFill>
                      <a:srgbClr val="92D050"/>
                    </a:solidFill>
                  </a:tcPr>
                </a:tc>
                <a:tc>
                  <a:txBody>
                    <a:bodyPr/>
                    <a:lstStyle/>
                    <a:p>
                      <a:r>
                        <a:rPr lang="en-GB" dirty="0" smtClean="0"/>
                        <a:t>Limited</a:t>
                      </a:r>
                      <a:endParaRPr lang="en-GB" dirty="0"/>
                    </a:p>
                  </a:txBody>
                  <a:tcPr>
                    <a:solidFill>
                      <a:srgbClr val="92D050"/>
                    </a:solidFill>
                  </a:tcPr>
                </a:tc>
              </a:tr>
              <a:tr h="479431">
                <a:tc>
                  <a:txBody>
                    <a:bodyPr/>
                    <a:lstStyle/>
                    <a:p>
                      <a:r>
                        <a:rPr lang="en-GB" dirty="0" smtClean="0"/>
                        <a:t>SI </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Specific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Law</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Limited</a:t>
                      </a:r>
                      <a:endParaRPr lang="en-GB" dirty="0"/>
                    </a:p>
                  </a:txBody>
                  <a:tcPr>
                    <a:solidFill>
                      <a:srgbClr val="92D050"/>
                    </a:solidFill>
                  </a:tcPr>
                </a:tc>
              </a:tr>
              <a:tr h="479431">
                <a:tc>
                  <a:txBody>
                    <a:bodyPr/>
                    <a:lstStyle/>
                    <a:p>
                      <a:r>
                        <a:rPr lang="en-GB" dirty="0" smtClean="0"/>
                        <a:t>UK</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Specific</a:t>
                      </a:r>
                      <a:r>
                        <a:rPr lang="en-GB" sz="1800" kern="1200" baseline="0" dirty="0" smtClean="0">
                          <a:solidFill>
                            <a:schemeClr val="dk1"/>
                          </a:solidFill>
                          <a:latin typeface="+mn-lt"/>
                          <a:ea typeface="+mn-ea"/>
                          <a:cs typeface="+mn-cs"/>
                        </a:rPr>
                        <a:t> </a:t>
                      </a:r>
                      <a:endParaRPr lang="en-GB" sz="1800" kern="1200" dirty="0" smtClean="0">
                        <a:solidFill>
                          <a:schemeClr val="dk1"/>
                        </a:solidFill>
                        <a:latin typeface="+mn-lt"/>
                        <a:ea typeface="+mn-ea"/>
                        <a:cs typeface="+mn-cs"/>
                      </a:endParaRPr>
                    </a:p>
                  </a:txBody>
                  <a:tcPr>
                    <a:solidFill>
                      <a:srgbClr val="92D050"/>
                    </a:solidFill>
                  </a:tcPr>
                </a:tc>
                <a:tc>
                  <a:txBody>
                    <a:bodyPr/>
                    <a:lstStyle/>
                    <a:p>
                      <a:r>
                        <a:rPr lang="en-GB" sz="1800" kern="1200" dirty="0" smtClean="0">
                          <a:solidFill>
                            <a:schemeClr val="dk1"/>
                          </a:solidFill>
                          <a:latin typeface="+mn-lt"/>
                          <a:ea typeface="+mn-ea"/>
                          <a:cs typeface="+mn-cs"/>
                        </a:rPr>
                        <a:t>Guidance</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Likely</a:t>
                      </a:r>
                      <a:r>
                        <a:rPr lang="en-GB" sz="1800" kern="1200" baseline="0" dirty="0" smtClean="0">
                          <a:solidFill>
                            <a:schemeClr val="dk1"/>
                          </a:solidFill>
                          <a:latin typeface="+mn-lt"/>
                          <a:ea typeface="+mn-ea"/>
                          <a:cs typeface="+mn-cs"/>
                        </a:rPr>
                        <a:t> limited</a:t>
                      </a:r>
                      <a:endParaRPr lang="en-GB" dirty="0"/>
                    </a:p>
                  </a:txBody>
                  <a:tcPr>
                    <a:solidFill>
                      <a:srgbClr val="92D050"/>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Crowding out effect?</a:t>
            </a:r>
          </a:p>
        </p:txBody>
      </p:sp>
      <p:sp>
        <p:nvSpPr>
          <p:cNvPr id="24578" name="Content Placeholder 2"/>
          <p:cNvSpPr>
            <a:spLocks noGrp="1"/>
          </p:cNvSpPr>
          <p:nvPr>
            <p:ph idx="1"/>
          </p:nvPr>
        </p:nvSpPr>
        <p:spPr>
          <a:xfrm>
            <a:off x="742950" y="1430338"/>
            <a:ext cx="7615238" cy="4713287"/>
          </a:xfrm>
        </p:spPr>
        <p:txBody>
          <a:bodyPr/>
          <a:lstStyle/>
          <a:p>
            <a:pPr marL="342900" lvl="1" indent="-342900"/>
            <a:r>
              <a:rPr lang="en-GB" smtClean="0"/>
              <a:t>Baseline evidence does not show clear link between scope of application of health and safety legislation and structure of sector – relevance of other factors</a:t>
            </a:r>
          </a:p>
          <a:p>
            <a:pPr marL="342900" lvl="1" indent="-342900"/>
            <a:r>
              <a:rPr lang="en-GB" smtClean="0"/>
              <a:t>HU has highest share of self-employed without dependent employees, but in NL share is only 4</a:t>
            </a:r>
            <a:r>
              <a:rPr lang="en-GB" baseline="30000" smtClean="0"/>
              <a:t>th</a:t>
            </a:r>
            <a:r>
              <a:rPr lang="en-GB" smtClean="0"/>
              <a:t> highest. </a:t>
            </a:r>
          </a:p>
          <a:p>
            <a:pPr marL="342900" lvl="1" indent="-342900"/>
            <a:r>
              <a:rPr lang="en-GB" smtClean="0"/>
              <a:t>Data on chair renters and mobile hairdressers difficult to link to health &amp; safety legislation.</a:t>
            </a:r>
          </a:p>
          <a:p>
            <a:pPr marL="342900" lvl="1" indent="-342900"/>
            <a:r>
              <a:rPr lang="en-GB" smtClean="0"/>
              <a:t>Only available evidence on cost impact of health and safety legislation points to some cost reduction for the sector.</a:t>
            </a:r>
          </a:p>
          <a:p>
            <a:endParaRPr lang="en-GB"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smtClean="0"/>
              <a:t>Crowding out effect?</a:t>
            </a:r>
          </a:p>
        </p:txBody>
      </p:sp>
      <p:sp>
        <p:nvSpPr>
          <p:cNvPr id="25602" name="Content Placeholder 2"/>
          <p:cNvSpPr>
            <a:spLocks noGrp="1"/>
          </p:cNvSpPr>
          <p:nvPr>
            <p:ph idx="1"/>
          </p:nvPr>
        </p:nvSpPr>
        <p:spPr>
          <a:xfrm>
            <a:off x="742950" y="1430338"/>
            <a:ext cx="7615238" cy="4713287"/>
          </a:xfrm>
        </p:spPr>
        <p:txBody>
          <a:bodyPr/>
          <a:lstStyle/>
          <a:p>
            <a:r>
              <a:rPr lang="en-GB" smtClean="0"/>
              <a:t>“Crowding out” effect?</a:t>
            </a:r>
          </a:p>
          <a:p>
            <a:pPr lvl="1"/>
            <a:r>
              <a:rPr lang="en-GB" smtClean="0"/>
              <a:t>General trend is towards micro-salons (and to a lesser extent larger salons) with exception of DK</a:t>
            </a:r>
          </a:p>
          <a:p>
            <a:pPr lvl="1"/>
            <a:r>
              <a:rPr lang="en-GB" smtClean="0"/>
              <a:t>However, appears that increasing trend towards micro-salons and chair renting driven by economic and societal change, legislation/policies encouraging self-employment and training regulations rather than h&amp;s regulation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mtClean="0"/>
              <a:t>Crowding out effect?</a:t>
            </a:r>
          </a:p>
        </p:txBody>
      </p:sp>
      <p:sp>
        <p:nvSpPr>
          <p:cNvPr id="26626" name="Content Placeholder 2"/>
          <p:cNvSpPr>
            <a:spLocks noGrp="1"/>
          </p:cNvSpPr>
          <p:nvPr>
            <p:ph idx="1"/>
          </p:nvPr>
        </p:nvSpPr>
        <p:spPr>
          <a:xfrm>
            <a:off x="742950" y="1430338"/>
            <a:ext cx="7615238" cy="4713287"/>
          </a:xfrm>
        </p:spPr>
        <p:txBody>
          <a:bodyPr/>
          <a:lstStyle/>
          <a:p>
            <a:r>
              <a:rPr lang="en-GB" smtClean="0"/>
              <a:t>“Crowding out effect”</a:t>
            </a:r>
          </a:p>
          <a:p>
            <a:pPr lvl="1"/>
            <a:r>
              <a:rPr lang="en-GB" smtClean="0"/>
              <a:t>Based on information from the study countries the non-application of h&amp;s legislation to specific segments of the sector does not seem to be of significance</a:t>
            </a:r>
          </a:p>
          <a:p>
            <a:pPr lvl="1"/>
            <a:r>
              <a:rPr lang="en-GB" smtClean="0"/>
              <a:t>Little evidence on impact of health and safety legislation on cost structure (and differential cost structure of sector) – likely to have limited impact, but we have little information on impact of cost of “one off” items</a:t>
            </a:r>
          </a:p>
          <a:p>
            <a:endParaRPr lang="en-GB"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smtClean="0"/>
              <a:t>Crowding out to underground economy?</a:t>
            </a:r>
          </a:p>
        </p:txBody>
      </p:sp>
      <p:sp>
        <p:nvSpPr>
          <p:cNvPr id="27650" name="Content Placeholder 2"/>
          <p:cNvSpPr>
            <a:spLocks noGrp="1"/>
          </p:cNvSpPr>
          <p:nvPr>
            <p:ph idx="1"/>
          </p:nvPr>
        </p:nvSpPr>
        <p:spPr>
          <a:xfrm>
            <a:off x="742950" y="1430338"/>
            <a:ext cx="7615238" cy="4713287"/>
          </a:xfrm>
        </p:spPr>
        <p:txBody>
          <a:bodyPr/>
          <a:lstStyle/>
          <a:p>
            <a:pPr lvl="1"/>
            <a:r>
              <a:rPr lang="en-GB" smtClean="0"/>
              <a:t>Evidence on undeclared work is scant, estimates indicate that it is relatively high (including by those also doing declared work) but appears that this is driven more by tax considerations rather than h&amp;s regulation</a:t>
            </a:r>
          </a:p>
          <a:p>
            <a:pPr lvl="1"/>
            <a:r>
              <a:rPr lang="en-GB" smtClean="0"/>
              <a:t>Insufficient evidence with regard to distortion of competition (could customers be forced to chose between lower costs and higher h&amp;s standards)</a:t>
            </a:r>
          </a:p>
          <a:p>
            <a:pPr lvl="1"/>
            <a:endParaRPr lang="en-GB" smtClean="0"/>
          </a:p>
          <a:p>
            <a:endParaRPr lang="en-GB"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Impact on equality</a:t>
            </a:r>
          </a:p>
        </p:txBody>
      </p:sp>
      <p:pic>
        <p:nvPicPr>
          <p:cNvPr id="28674" name="Picture 4"/>
          <p:cNvPicPr>
            <a:picLocks noGrp="1" noChangeAspect="1" noChangeArrowheads="1"/>
          </p:cNvPicPr>
          <p:nvPr>
            <p:ph idx="1"/>
          </p:nvPr>
        </p:nvPicPr>
        <p:blipFill>
          <a:blip r:embed="rId3"/>
          <a:srcRect/>
          <a:stretch>
            <a:fillRect/>
          </a:stretch>
        </p:blipFill>
        <p:spPr>
          <a:xfrm>
            <a:off x="468313" y="1341438"/>
            <a:ext cx="8675687" cy="4824412"/>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Impact on equality and training provisions</a:t>
            </a:r>
          </a:p>
        </p:txBody>
      </p:sp>
      <p:sp>
        <p:nvSpPr>
          <p:cNvPr id="30722" name="Content Placeholder 2"/>
          <p:cNvSpPr>
            <a:spLocks noGrp="1"/>
          </p:cNvSpPr>
          <p:nvPr>
            <p:ph idx="1"/>
          </p:nvPr>
        </p:nvSpPr>
        <p:spPr>
          <a:xfrm>
            <a:off x="742950" y="1430338"/>
            <a:ext cx="7615238" cy="4713287"/>
          </a:xfrm>
        </p:spPr>
        <p:txBody>
          <a:bodyPr/>
          <a:lstStyle/>
          <a:p>
            <a:pPr>
              <a:buFont typeface="Arial" charset="0"/>
              <a:buChar char="•"/>
            </a:pPr>
            <a:r>
              <a:rPr lang="en-GB" smtClean="0"/>
              <a:t>Sector is dominated by women, so there would be differential gender impact</a:t>
            </a:r>
          </a:p>
          <a:p>
            <a:pPr>
              <a:buFont typeface="Arial" charset="0"/>
              <a:buChar char="•"/>
            </a:pPr>
            <a:r>
              <a:rPr lang="en-GB" smtClean="0"/>
              <a:t>Sector is dominated by young, relatively low paid workers</a:t>
            </a:r>
          </a:p>
          <a:p>
            <a:pPr>
              <a:buFont typeface="Arial" charset="0"/>
              <a:buChar char="•"/>
            </a:pPr>
            <a:r>
              <a:rPr lang="en-GB" smtClean="0"/>
              <a:t>Insufficient evidence of “threshold effect” with regard to training</a:t>
            </a:r>
          </a:p>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GB" smtClean="0"/>
              <a:t>Impact on health and safety</a:t>
            </a:r>
          </a:p>
        </p:txBody>
      </p:sp>
      <p:graphicFrame>
        <p:nvGraphicFramePr>
          <p:cNvPr id="4" name="Content Placeholder 3"/>
          <p:cNvGraphicFramePr>
            <a:graphicFrameLocks noGrp="1"/>
          </p:cNvGraphicFramePr>
          <p:nvPr>
            <p:ph idx="1"/>
          </p:nvPr>
        </p:nvGraphicFramePr>
        <p:xfrm>
          <a:off x="742950" y="1430338"/>
          <a:ext cx="7615238" cy="47132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Data on health and safety performance</a:t>
            </a:r>
          </a:p>
        </p:txBody>
      </p:sp>
      <p:sp>
        <p:nvSpPr>
          <p:cNvPr id="32770" name="Content Placeholder 2"/>
          <p:cNvSpPr>
            <a:spLocks noGrp="1"/>
          </p:cNvSpPr>
          <p:nvPr>
            <p:ph idx="1"/>
          </p:nvPr>
        </p:nvSpPr>
        <p:spPr>
          <a:xfrm>
            <a:off x="742950" y="1430338"/>
            <a:ext cx="7615238" cy="4713287"/>
          </a:xfrm>
        </p:spPr>
        <p:txBody>
          <a:bodyPr/>
          <a:lstStyle/>
          <a:p>
            <a:r>
              <a:rPr lang="en-GB" smtClean="0"/>
              <a:t>Data on number of accidents and work related illness not comparable and not broken down by type of employment</a:t>
            </a:r>
          </a:p>
          <a:p>
            <a:r>
              <a:rPr lang="en-GB" smtClean="0"/>
              <a:t>Skin and respiratory disorders most common and between 5-30% more prevalent than in other sectors</a:t>
            </a:r>
          </a:p>
          <a:p>
            <a:r>
              <a:rPr lang="en-GB" smtClean="0"/>
              <a:t>Some anecdotal evidence that self-employed without employees are less aware of legislation – could be differential impact on those not covered</a:t>
            </a:r>
          </a:p>
          <a:p>
            <a:r>
              <a:rPr lang="en-GB" smtClean="0"/>
              <a:t>Cost of absence calculated at approx. 13,500 EUR per year.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GB" sz="2800" smtClean="0"/>
              <a:t>Impact of health and safety legislation</a:t>
            </a:r>
          </a:p>
        </p:txBody>
      </p:sp>
      <p:sp>
        <p:nvSpPr>
          <p:cNvPr id="33794" name="Content Placeholder 2"/>
          <p:cNvSpPr>
            <a:spLocks noGrp="1"/>
          </p:cNvSpPr>
          <p:nvPr>
            <p:ph idx="1"/>
          </p:nvPr>
        </p:nvSpPr>
        <p:spPr>
          <a:xfrm>
            <a:off x="742950" y="1430338"/>
            <a:ext cx="7615238" cy="4713287"/>
          </a:xfrm>
        </p:spPr>
        <p:txBody>
          <a:bodyPr/>
          <a:lstStyle/>
          <a:p>
            <a:r>
              <a:rPr lang="en-GB" smtClean="0"/>
              <a:t>Only study on impact of health and safety legislation on costs from Germany</a:t>
            </a:r>
          </a:p>
          <a:p>
            <a:pPr lvl="1"/>
            <a:r>
              <a:rPr lang="en-GB" smtClean="0"/>
              <a:t>Regular cost associated with skin protection: 1.2% of turnover of average business</a:t>
            </a:r>
          </a:p>
          <a:p>
            <a:pPr lvl="1"/>
            <a:r>
              <a:rPr lang="en-GB" smtClean="0"/>
              <a:t>Costs outweighed by benefits?: Cost for occupational health insurance decreased (as a result of a decline in work related ill health) following introduction of specific h&amp;s regulation in the sector</a:t>
            </a:r>
          </a:p>
          <a:p>
            <a:pPr lvl="1"/>
            <a:endParaRPr lang="en-GB"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p:txBody>
          <a:bodyPr/>
          <a:lstStyle/>
          <a:p>
            <a:r>
              <a:rPr lang="en-GB" smtClean="0"/>
              <a:t>Key Question</a:t>
            </a:r>
          </a:p>
        </p:txBody>
      </p:sp>
      <p:sp>
        <p:nvSpPr>
          <p:cNvPr id="13314" name="Content Placeholder 2"/>
          <p:cNvSpPr>
            <a:spLocks noGrp="1"/>
          </p:cNvSpPr>
          <p:nvPr>
            <p:ph idx="1"/>
          </p:nvPr>
        </p:nvSpPr>
        <p:spPr>
          <a:xfrm>
            <a:off x="742950" y="1430338"/>
            <a:ext cx="7615238" cy="4713287"/>
          </a:xfrm>
        </p:spPr>
        <p:txBody>
          <a:bodyPr/>
          <a:lstStyle/>
          <a:p>
            <a:r>
              <a:rPr lang="en-GB" smtClean="0"/>
              <a:t>Should all hairdressers be covered by the provisions of the European sectoral social partner framework agreement?</a:t>
            </a:r>
          </a:p>
          <a:p>
            <a:r>
              <a:rPr lang="en-GB" smtClean="0"/>
              <a:t>What would be the consequences if only certain segments of the sector were covered?</a:t>
            </a:r>
          </a:p>
        </p:txBody>
      </p:sp>
      <p:pic>
        <p:nvPicPr>
          <p:cNvPr id="13315" name="Picture 3" descr="haircut.jpg"/>
          <p:cNvPicPr>
            <a:picLocks noChangeAspect="1"/>
          </p:cNvPicPr>
          <p:nvPr/>
        </p:nvPicPr>
        <p:blipFill>
          <a:blip r:embed="rId2"/>
          <a:srcRect/>
          <a:stretch>
            <a:fillRect/>
          </a:stretch>
        </p:blipFill>
        <p:spPr bwMode="auto">
          <a:xfrm>
            <a:off x="6516688" y="4221163"/>
            <a:ext cx="2335212" cy="1854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smtClean="0"/>
              <a:t>Impact on occupational health insurance</a:t>
            </a:r>
          </a:p>
        </p:txBody>
      </p:sp>
      <p:sp>
        <p:nvSpPr>
          <p:cNvPr id="34818" name="Content Placeholder 2"/>
          <p:cNvSpPr>
            <a:spLocks noGrp="1"/>
          </p:cNvSpPr>
          <p:nvPr>
            <p:ph idx="1"/>
          </p:nvPr>
        </p:nvSpPr>
        <p:spPr>
          <a:xfrm>
            <a:off x="742950" y="1430338"/>
            <a:ext cx="7615238" cy="4713287"/>
          </a:xfrm>
        </p:spPr>
        <p:txBody>
          <a:bodyPr/>
          <a:lstStyle/>
          <a:p>
            <a:r>
              <a:rPr lang="en-GB" smtClean="0"/>
              <a:t>Germany and Slovenia cover all those working in the sector by the same statutory insurance</a:t>
            </a:r>
          </a:p>
          <a:p>
            <a:r>
              <a:rPr lang="en-GB" smtClean="0"/>
              <a:t>France has separate statutory insurance for self-employed</a:t>
            </a:r>
          </a:p>
          <a:p>
            <a:r>
              <a:rPr lang="en-GB" smtClean="0"/>
              <a:t>In all other countries insurance for self-employed is voluntary</a:t>
            </a:r>
          </a:p>
          <a:p>
            <a:r>
              <a:rPr lang="en-GB" smtClean="0"/>
              <a:t>Actuarial distortions could arise in systems where only certain segments are covered by specific legislation but are insured by same insurance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GB" smtClean="0"/>
              <a:t>Conclusions</a:t>
            </a:r>
          </a:p>
        </p:txBody>
      </p:sp>
      <p:sp>
        <p:nvSpPr>
          <p:cNvPr id="35842" name="Content Placeholder 2"/>
          <p:cNvSpPr>
            <a:spLocks noGrp="1"/>
          </p:cNvSpPr>
          <p:nvPr>
            <p:ph idx="1"/>
          </p:nvPr>
        </p:nvSpPr>
        <p:spPr>
          <a:xfrm>
            <a:off x="742950" y="1430338"/>
            <a:ext cx="7615238" cy="4713287"/>
          </a:xfrm>
        </p:spPr>
        <p:txBody>
          <a:bodyPr/>
          <a:lstStyle/>
          <a:p>
            <a:r>
              <a:rPr lang="en-GB" sz="2200" smtClean="0"/>
              <a:t>Share of self-employment in the sector is significantly higher than in the whole economy (between 20 and 50% higher) and between 2-20% greater than in other service sectors</a:t>
            </a:r>
          </a:p>
          <a:p>
            <a:r>
              <a:rPr lang="en-GB" sz="2200" smtClean="0"/>
              <a:t>Some occupational illnesses significantly more widespread in this sector (5-30 times)</a:t>
            </a:r>
          </a:p>
          <a:p>
            <a:r>
              <a:rPr lang="en-GB" sz="2200" smtClean="0"/>
              <a:t>Some evidence that awareness of risk and incidence of ill health and accidents greater among self-employed without employees</a:t>
            </a:r>
          </a:p>
          <a:p>
            <a:r>
              <a:rPr lang="en-GB" sz="2200" smtClean="0"/>
              <a:t>Could lead to distortions in occupational health insurance in certain systems</a:t>
            </a:r>
          </a:p>
          <a:p>
            <a:r>
              <a:rPr lang="en-GB" sz="2200" smtClean="0"/>
              <a:t>Impact greater where self-employed are not generally covered and their number is high</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GB" smtClean="0"/>
              <a:t>Conclusions</a:t>
            </a:r>
          </a:p>
        </p:txBody>
      </p:sp>
      <p:sp>
        <p:nvSpPr>
          <p:cNvPr id="36866" name="Content Placeholder 2"/>
          <p:cNvSpPr>
            <a:spLocks noGrp="1"/>
          </p:cNvSpPr>
          <p:nvPr>
            <p:ph idx="1"/>
          </p:nvPr>
        </p:nvSpPr>
        <p:spPr>
          <a:xfrm>
            <a:off x="742950" y="1430338"/>
            <a:ext cx="7615238" cy="4713287"/>
          </a:xfrm>
        </p:spPr>
        <p:txBody>
          <a:bodyPr/>
          <a:lstStyle/>
          <a:p>
            <a:r>
              <a:rPr lang="en-GB" smtClean="0"/>
              <a:t>Differential application of health and safety legislation to different segments of the market in hairdressing not main factor conditioning the diversified profile of the sector in different countries. Instead, this seems to be affected by the overall economic climate, policy measures and regulations to support self-employment and entrepreneurship and tax and VAT regulations.</a:t>
            </a:r>
          </a:p>
          <a:p>
            <a:r>
              <a:rPr lang="en-GB" smtClean="0"/>
              <a:t>Available information shows cost of implementation likely to be low (but little evidence on impact of big ticket items)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GB" smtClean="0"/>
              <a:t>Conclusions</a:t>
            </a:r>
          </a:p>
        </p:txBody>
      </p:sp>
      <p:sp>
        <p:nvSpPr>
          <p:cNvPr id="37890" name="Content Placeholder 2"/>
          <p:cNvSpPr>
            <a:spLocks noGrp="1"/>
          </p:cNvSpPr>
          <p:nvPr>
            <p:ph idx="1"/>
          </p:nvPr>
        </p:nvSpPr>
        <p:spPr>
          <a:xfrm>
            <a:off x="742950" y="1430338"/>
            <a:ext cx="7615238" cy="4713287"/>
          </a:xfrm>
        </p:spPr>
        <p:txBody>
          <a:bodyPr/>
          <a:lstStyle/>
          <a:p>
            <a:pPr>
              <a:buFont typeface="Wingdings" pitchFamily="2" charset="2"/>
              <a:buNone/>
            </a:pPr>
            <a:r>
              <a:rPr lang="en-GB" smtClean="0"/>
              <a:t>Limitations of the study</a:t>
            </a:r>
          </a:p>
          <a:p>
            <a:r>
              <a:rPr lang="en-GB" smtClean="0"/>
              <a:t>Restricted number of countries (8); information from additional countries would be valuable (particularly on current coverage of self-employed)</a:t>
            </a:r>
          </a:p>
          <a:p>
            <a:r>
              <a:rPr lang="en-GB" smtClean="0"/>
              <a:t>Limited evidence base on h&amp;s risks regarding different segments of the sector</a:t>
            </a:r>
          </a:p>
          <a:p>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ctrTitle"/>
          </p:nvPr>
        </p:nvSpPr>
        <p:spPr/>
        <p:txBody>
          <a:bodyPr/>
          <a:lstStyle/>
          <a:p>
            <a:pPr eaLnBrk="1" hangingPunct="1"/>
            <a:r>
              <a:rPr lang="en-GB" smtClean="0"/>
              <a:t>	Thank you</a:t>
            </a:r>
          </a:p>
        </p:txBody>
      </p:sp>
      <p:sp>
        <p:nvSpPr>
          <p:cNvPr id="40962" name="Subtitle 2"/>
          <p:cNvSpPr>
            <a:spLocks noGrp="1"/>
          </p:cNvSpPr>
          <p:nvPr>
            <p:ph type="subTitle" idx="1"/>
          </p:nvPr>
        </p:nvSpPr>
        <p:spPr/>
        <p:txBody>
          <a:bodyPr/>
          <a:lstStyle/>
          <a:p>
            <a:pPr eaLnBrk="1" hangingPunct="1"/>
            <a:endParaRPr lang="en-GB" smtClean="0"/>
          </a:p>
        </p:txBody>
      </p:sp>
      <p:pic>
        <p:nvPicPr>
          <p:cNvPr id="40963" name="Picture 3" descr="haircut.jpg"/>
          <p:cNvPicPr>
            <a:picLocks noChangeAspect="1"/>
          </p:cNvPicPr>
          <p:nvPr/>
        </p:nvPicPr>
        <p:blipFill>
          <a:blip r:embed="rId2"/>
          <a:srcRect/>
          <a:stretch>
            <a:fillRect/>
          </a:stretch>
        </p:blipFill>
        <p:spPr bwMode="auto">
          <a:xfrm>
            <a:off x="6443663" y="333375"/>
            <a:ext cx="2336800" cy="1852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GB" smtClean="0"/>
              <a:t>Impact of different implementation options?</a:t>
            </a:r>
          </a:p>
        </p:txBody>
      </p:sp>
      <p:graphicFrame>
        <p:nvGraphicFramePr>
          <p:cNvPr id="5" name="Content Placeholder 4"/>
          <p:cNvGraphicFramePr>
            <a:graphicFrameLocks noGrp="1"/>
          </p:cNvGraphicFramePr>
          <p:nvPr>
            <p:ph idx="1"/>
          </p:nvPr>
        </p:nvGraphicFramePr>
        <p:xfrm>
          <a:off x="742950" y="1430338"/>
          <a:ext cx="7615238" cy="47132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pPr eaLnBrk="1" hangingPunct="1"/>
            <a:r>
              <a:rPr lang="en-US" b="1" smtClean="0"/>
              <a:t>What share of the sector would be covered?</a:t>
            </a:r>
          </a:p>
        </p:txBody>
      </p:sp>
      <p:sp>
        <p:nvSpPr>
          <p:cNvPr id="16386" name="Rectangle 3"/>
          <p:cNvSpPr>
            <a:spLocks noGrp="1" noChangeArrowheads="1"/>
          </p:cNvSpPr>
          <p:nvPr>
            <p:ph type="body" idx="1"/>
          </p:nvPr>
        </p:nvSpPr>
        <p:spPr>
          <a:xfrm>
            <a:off x="742950" y="1430338"/>
            <a:ext cx="7615238" cy="4713287"/>
          </a:xfrm>
        </p:spPr>
        <p:txBody>
          <a:bodyPr/>
          <a:lstStyle/>
          <a:p>
            <a:pPr lvl="1" eaLnBrk="1" hangingPunct="1"/>
            <a:endParaRPr lang="en-US" smtClean="0"/>
          </a:p>
          <a:p>
            <a:pPr eaLnBrk="1" hangingPunct="1"/>
            <a:endParaRPr lang="en-US" smtClean="0"/>
          </a:p>
        </p:txBody>
      </p:sp>
      <p:pic>
        <p:nvPicPr>
          <p:cNvPr id="16387" name="Picture 4"/>
          <p:cNvPicPr>
            <a:picLocks noChangeAspect="1" noChangeArrowheads="1"/>
          </p:cNvPicPr>
          <p:nvPr/>
        </p:nvPicPr>
        <p:blipFill>
          <a:blip r:embed="rId3"/>
          <a:srcRect/>
          <a:stretch>
            <a:fillRect/>
          </a:stretch>
        </p:blipFill>
        <p:spPr bwMode="auto">
          <a:xfrm>
            <a:off x="250825" y="1268413"/>
            <a:ext cx="8569325" cy="4968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b="1" smtClean="0"/>
              <a:t>What share of the sector would be covered (cont’d)</a:t>
            </a:r>
            <a:endParaRPr lang="en-GB" b="1" smtClean="0"/>
          </a:p>
        </p:txBody>
      </p:sp>
      <p:graphicFrame>
        <p:nvGraphicFramePr>
          <p:cNvPr id="5" name="Content Placeholder 4"/>
          <p:cNvGraphicFramePr>
            <a:graphicFrameLocks noGrp="1"/>
          </p:cNvGraphicFramePr>
          <p:nvPr>
            <p:ph idx="1"/>
          </p:nvPr>
        </p:nvGraphicFramePr>
        <p:xfrm>
          <a:off x="742950" y="1430338"/>
          <a:ext cx="7615238" cy="4302125"/>
        </p:xfrm>
        <a:graphic>
          <a:graphicData uri="http://schemas.openxmlformats.org/drawingml/2006/table">
            <a:tbl>
              <a:tblPr firstRow="1" bandRow="1">
                <a:tableStyleId>{5C22544A-7EE6-4342-B048-85BDC9FD1C3A}</a:tableStyleId>
              </a:tblPr>
              <a:tblGrid>
                <a:gridCol w="2538413"/>
                <a:gridCol w="2538413"/>
                <a:gridCol w="2538413"/>
              </a:tblGrid>
              <a:tr h="1252119">
                <a:tc gridSpan="3">
                  <a:txBody>
                    <a:bodyPr/>
                    <a:lstStyle/>
                    <a:p>
                      <a:pPr algn="ctr"/>
                      <a:r>
                        <a:rPr lang="en-GB" sz="2400" dirty="0" smtClean="0"/>
                        <a:t>Importance of the practice of chair-renting in the hairdressing sector</a:t>
                      </a:r>
                      <a:endParaRPr lang="en-GB" sz="2400" dirty="0"/>
                    </a:p>
                  </a:txBody>
                  <a:tcPr>
                    <a:solidFill>
                      <a:srgbClr val="336633"/>
                    </a:solidFill>
                  </a:tcPr>
                </a:tc>
                <a:tc hMerge="1">
                  <a:txBody>
                    <a:bodyPr/>
                    <a:lstStyle/>
                    <a:p>
                      <a:endParaRPr lang="en-GB" dirty="0"/>
                    </a:p>
                  </a:txBody>
                  <a:tcPr>
                    <a:solidFill>
                      <a:srgbClr val="336633"/>
                    </a:solidFill>
                  </a:tcPr>
                </a:tc>
                <a:tc hMerge="1">
                  <a:txBody>
                    <a:bodyPr/>
                    <a:lstStyle/>
                    <a:p>
                      <a:endParaRPr lang="en-GB" dirty="0"/>
                    </a:p>
                  </a:txBody>
                  <a:tcPr>
                    <a:solidFill>
                      <a:srgbClr val="336633"/>
                    </a:solidFill>
                  </a:tcPr>
                </a:tc>
              </a:tr>
              <a:tr h="725434">
                <a:tc>
                  <a:txBody>
                    <a:bodyPr/>
                    <a:lstStyle/>
                    <a:p>
                      <a:r>
                        <a:rPr lang="en-GB" sz="2000" dirty="0" smtClean="0"/>
                        <a:t>Illegal</a:t>
                      </a:r>
                      <a:endParaRPr lang="en-GB" sz="2000" dirty="0"/>
                    </a:p>
                  </a:txBody>
                  <a:tcPr>
                    <a:solidFill>
                      <a:srgbClr val="669966"/>
                    </a:solidFill>
                  </a:tcPr>
                </a:tc>
                <a:tc>
                  <a:txBody>
                    <a:bodyPr/>
                    <a:lstStyle/>
                    <a:p>
                      <a:r>
                        <a:rPr lang="en-GB" sz="2000" dirty="0" smtClean="0"/>
                        <a:t>Marginal</a:t>
                      </a:r>
                      <a:endParaRPr lang="en-GB" sz="2000" dirty="0"/>
                    </a:p>
                  </a:txBody>
                  <a:tcPr>
                    <a:solidFill>
                      <a:srgbClr val="669966"/>
                    </a:solidFill>
                  </a:tcPr>
                </a:tc>
                <a:tc>
                  <a:txBody>
                    <a:bodyPr/>
                    <a:lstStyle/>
                    <a:p>
                      <a:r>
                        <a:rPr lang="en-GB" sz="2000" dirty="0" smtClean="0"/>
                        <a:t>More widespread</a:t>
                      </a:r>
                      <a:endParaRPr lang="en-GB" sz="2000" dirty="0"/>
                    </a:p>
                  </a:txBody>
                  <a:tcPr>
                    <a:solidFill>
                      <a:srgbClr val="669966"/>
                    </a:solidFill>
                  </a:tcPr>
                </a:tc>
              </a:tr>
              <a:tr h="2325364">
                <a:tc>
                  <a:txBody>
                    <a:bodyPr/>
                    <a:lstStyle/>
                    <a:p>
                      <a:r>
                        <a:rPr lang="en-GB" sz="2000" dirty="0" smtClean="0"/>
                        <a:t>Denmark</a:t>
                      </a:r>
                    </a:p>
                    <a:p>
                      <a:r>
                        <a:rPr lang="en-GB" sz="2000" dirty="0" smtClean="0"/>
                        <a:t>(Italy)</a:t>
                      </a:r>
                      <a:endParaRPr lang="en-GB" sz="2000" dirty="0"/>
                    </a:p>
                  </a:txBody>
                  <a:tcPr>
                    <a:solidFill>
                      <a:srgbClr val="92D050"/>
                    </a:solidFill>
                  </a:tcPr>
                </a:tc>
                <a:tc>
                  <a:txBody>
                    <a:bodyPr/>
                    <a:lstStyle/>
                    <a:p>
                      <a:r>
                        <a:rPr lang="en-GB" sz="2000" dirty="0" smtClean="0"/>
                        <a:t>France</a:t>
                      </a:r>
                    </a:p>
                    <a:p>
                      <a:r>
                        <a:rPr lang="en-GB" sz="2000" dirty="0" smtClean="0"/>
                        <a:t>Netherlands</a:t>
                      </a:r>
                      <a:endParaRPr lang="en-GB" sz="2000" dirty="0"/>
                    </a:p>
                  </a:txBody>
                  <a:tcPr>
                    <a:solidFill>
                      <a:srgbClr val="92D050"/>
                    </a:solidFill>
                  </a:tcPr>
                </a:tc>
                <a:tc>
                  <a:txBody>
                    <a:bodyPr/>
                    <a:lstStyle/>
                    <a:p>
                      <a:r>
                        <a:rPr lang="en-GB" sz="2000" dirty="0" smtClean="0"/>
                        <a:t>Germany</a:t>
                      </a:r>
                    </a:p>
                    <a:p>
                      <a:r>
                        <a:rPr lang="en-GB" sz="2000" dirty="0" smtClean="0"/>
                        <a:t>Hungary</a:t>
                      </a:r>
                    </a:p>
                    <a:p>
                      <a:r>
                        <a:rPr lang="en-GB" sz="2000" dirty="0" smtClean="0"/>
                        <a:t>Slovenia</a:t>
                      </a:r>
                    </a:p>
                    <a:p>
                      <a:r>
                        <a:rPr lang="en-GB" sz="2000" dirty="0" smtClean="0"/>
                        <a:t>United Kingdom</a:t>
                      </a:r>
                      <a:endParaRPr lang="en-GB" sz="2000" dirty="0"/>
                    </a:p>
                  </a:txBody>
                  <a:tcPr>
                    <a:solidFill>
                      <a:srgbClr val="92D050"/>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en-US" b="1" smtClean="0"/>
              <a:t>What share of the sector would be covered (cont’d)</a:t>
            </a:r>
            <a:endParaRPr lang="en-GB" smtClean="0"/>
          </a:p>
        </p:txBody>
      </p:sp>
      <p:graphicFrame>
        <p:nvGraphicFramePr>
          <p:cNvPr id="4" name="Content Placeholder 3"/>
          <p:cNvGraphicFramePr>
            <a:graphicFrameLocks noGrp="1"/>
          </p:cNvGraphicFramePr>
          <p:nvPr>
            <p:ph idx="1"/>
          </p:nvPr>
        </p:nvGraphicFramePr>
        <p:xfrm>
          <a:off x="742950" y="1430338"/>
          <a:ext cx="7615238" cy="4735512"/>
        </p:xfrm>
        <a:graphic>
          <a:graphicData uri="http://schemas.openxmlformats.org/drawingml/2006/table">
            <a:tbl>
              <a:tblPr firstRow="1" bandRow="1">
                <a:tableStyleId>{5C22544A-7EE6-4342-B048-85BDC9FD1C3A}</a:tableStyleId>
              </a:tblPr>
              <a:tblGrid>
                <a:gridCol w="3807619"/>
                <a:gridCol w="3807619"/>
              </a:tblGrid>
              <a:tr h="713643">
                <a:tc gridSpan="2">
                  <a:txBody>
                    <a:bodyPr/>
                    <a:lstStyle/>
                    <a:p>
                      <a:pPr algn="ctr"/>
                      <a:r>
                        <a:rPr lang="en-GB" dirty="0" smtClean="0"/>
                        <a:t>Share</a:t>
                      </a:r>
                      <a:r>
                        <a:rPr lang="en-GB" baseline="0" dirty="0" smtClean="0"/>
                        <a:t> of mobile hairdressers in total hairdressing workforce</a:t>
                      </a:r>
                      <a:endParaRPr lang="en-GB" dirty="0"/>
                    </a:p>
                  </a:txBody>
                  <a:tcPr>
                    <a:solidFill>
                      <a:srgbClr val="336633"/>
                    </a:solidFill>
                  </a:tcPr>
                </a:tc>
                <a:tc hMerge="1">
                  <a:txBody>
                    <a:bodyPr/>
                    <a:lstStyle/>
                    <a:p>
                      <a:endParaRPr lang="en-GB" dirty="0"/>
                    </a:p>
                  </a:txBody>
                  <a:tcPr>
                    <a:solidFill>
                      <a:srgbClr val="336633"/>
                    </a:solidFill>
                  </a:tcPr>
                </a:tc>
              </a:tr>
              <a:tr h="413460">
                <a:tc>
                  <a:txBody>
                    <a:bodyPr/>
                    <a:lstStyle/>
                    <a:p>
                      <a:r>
                        <a:rPr lang="en-GB" dirty="0" smtClean="0"/>
                        <a:t>Country</a:t>
                      </a:r>
                      <a:endParaRPr lang="en-GB" dirty="0"/>
                    </a:p>
                  </a:txBody>
                  <a:tcPr>
                    <a:solidFill>
                      <a:srgbClr val="669966"/>
                    </a:solidFill>
                  </a:tcPr>
                </a:tc>
                <a:tc>
                  <a:txBody>
                    <a:bodyPr/>
                    <a:lstStyle/>
                    <a:p>
                      <a:r>
                        <a:rPr lang="en-GB" dirty="0" smtClean="0"/>
                        <a:t>Share of mobile hairdressers</a:t>
                      </a:r>
                      <a:endParaRPr lang="en-GB" dirty="0"/>
                    </a:p>
                  </a:txBody>
                  <a:tcPr>
                    <a:solidFill>
                      <a:srgbClr val="669966"/>
                    </a:solidFill>
                  </a:tcPr>
                </a:tc>
              </a:tr>
              <a:tr h="413460">
                <a:tc>
                  <a:txBody>
                    <a:bodyPr/>
                    <a:lstStyle/>
                    <a:p>
                      <a:r>
                        <a:rPr lang="en-GB" dirty="0" smtClean="0"/>
                        <a:t>Denmark</a:t>
                      </a:r>
                      <a:endParaRPr lang="en-GB" dirty="0"/>
                    </a:p>
                  </a:txBody>
                  <a:tcPr>
                    <a:solidFill>
                      <a:srgbClr val="92D050"/>
                    </a:solidFill>
                  </a:tcPr>
                </a:tc>
                <a:tc>
                  <a:txBody>
                    <a:bodyPr/>
                    <a:lstStyle/>
                    <a:p>
                      <a:r>
                        <a:rPr lang="en-GB" dirty="0" smtClean="0"/>
                        <a:t>Approx. 1-2%</a:t>
                      </a:r>
                      <a:endParaRPr lang="en-GB" dirty="0"/>
                    </a:p>
                  </a:txBody>
                  <a:tcPr>
                    <a:solidFill>
                      <a:srgbClr val="92D050"/>
                    </a:solidFill>
                  </a:tcPr>
                </a:tc>
              </a:tr>
              <a:tr h="413460">
                <a:tc>
                  <a:txBody>
                    <a:bodyPr/>
                    <a:lstStyle/>
                    <a:p>
                      <a:r>
                        <a:rPr lang="en-GB" dirty="0" smtClean="0"/>
                        <a:t>France</a:t>
                      </a:r>
                      <a:endParaRPr lang="en-GB" dirty="0"/>
                    </a:p>
                  </a:txBody>
                  <a:tcPr>
                    <a:solidFill>
                      <a:srgbClr val="92D050"/>
                    </a:solidFill>
                  </a:tcPr>
                </a:tc>
                <a:tc>
                  <a:txBody>
                    <a:bodyPr/>
                    <a:lstStyle/>
                    <a:p>
                      <a:r>
                        <a:rPr lang="en-GB" dirty="0" smtClean="0"/>
                        <a:t>6.4%</a:t>
                      </a:r>
                      <a:endParaRPr lang="en-GB" dirty="0"/>
                    </a:p>
                  </a:txBody>
                  <a:tcPr>
                    <a:solidFill>
                      <a:srgbClr val="92D050"/>
                    </a:solidFill>
                  </a:tcPr>
                </a:tc>
              </a:tr>
              <a:tr h="413460">
                <a:tc>
                  <a:txBody>
                    <a:bodyPr/>
                    <a:lstStyle/>
                    <a:p>
                      <a:r>
                        <a:rPr lang="en-GB" dirty="0" smtClean="0"/>
                        <a:t>Germany</a:t>
                      </a:r>
                      <a:endParaRPr lang="en-GB" dirty="0"/>
                    </a:p>
                  </a:txBody>
                  <a:tcPr>
                    <a:solidFill>
                      <a:srgbClr val="92D050"/>
                    </a:solidFill>
                  </a:tcPr>
                </a:tc>
                <a:tc>
                  <a:txBody>
                    <a:bodyPr/>
                    <a:lstStyle/>
                    <a:p>
                      <a:r>
                        <a:rPr lang="en-GB" dirty="0" smtClean="0"/>
                        <a:t>No data</a:t>
                      </a:r>
                      <a:endParaRPr lang="en-GB" dirty="0"/>
                    </a:p>
                  </a:txBody>
                  <a:tcPr>
                    <a:solidFill>
                      <a:srgbClr val="92D050"/>
                    </a:solidFill>
                  </a:tcPr>
                </a:tc>
              </a:tr>
              <a:tr h="413460">
                <a:tc>
                  <a:txBody>
                    <a:bodyPr/>
                    <a:lstStyle/>
                    <a:p>
                      <a:r>
                        <a:rPr lang="en-GB" dirty="0" smtClean="0"/>
                        <a:t>Hungary</a:t>
                      </a:r>
                      <a:endParaRPr lang="en-GB" dirty="0"/>
                    </a:p>
                  </a:txBody>
                  <a:tcPr>
                    <a:solidFill>
                      <a:srgbClr val="92D050"/>
                    </a:solidFill>
                  </a:tcPr>
                </a:tc>
                <a:tc>
                  <a:txBody>
                    <a:bodyPr/>
                    <a:lstStyle/>
                    <a:p>
                      <a:r>
                        <a:rPr lang="en-GB" dirty="0" smtClean="0"/>
                        <a:t>No data</a:t>
                      </a:r>
                      <a:endParaRPr lang="en-GB" dirty="0"/>
                    </a:p>
                  </a:txBody>
                  <a:tcPr>
                    <a:solidFill>
                      <a:srgbClr val="92D050"/>
                    </a:solidFill>
                  </a:tcPr>
                </a:tc>
              </a:tr>
              <a:tr h="713643">
                <a:tc>
                  <a:txBody>
                    <a:bodyPr/>
                    <a:lstStyle/>
                    <a:p>
                      <a:r>
                        <a:rPr lang="en-GB" dirty="0" smtClean="0"/>
                        <a:t>Italy</a:t>
                      </a:r>
                      <a:endParaRPr lang="en-GB" dirty="0"/>
                    </a:p>
                  </a:txBody>
                  <a:tcPr>
                    <a:solidFill>
                      <a:srgbClr val="92D050"/>
                    </a:solidFill>
                  </a:tcPr>
                </a:tc>
                <a:tc>
                  <a:txBody>
                    <a:bodyPr/>
                    <a:lstStyle/>
                    <a:p>
                      <a:r>
                        <a:rPr lang="en-GB" dirty="0" smtClean="0"/>
                        <a:t>No such practice (only if</a:t>
                      </a:r>
                      <a:r>
                        <a:rPr lang="en-GB" baseline="0" dirty="0" smtClean="0"/>
                        <a:t> other registered place of business)</a:t>
                      </a:r>
                      <a:endParaRPr lang="en-GB" dirty="0"/>
                    </a:p>
                  </a:txBody>
                  <a:tcPr>
                    <a:solidFill>
                      <a:srgbClr val="92D050"/>
                    </a:solidFill>
                  </a:tcPr>
                </a:tc>
              </a:tr>
              <a:tr h="413460">
                <a:tc>
                  <a:txBody>
                    <a:bodyPr/>
                    <a:lstStyle/>
                    <a:p>
                      <a:r>
                        <a:rPr lang="en-GB" dirty="0" smtClean="0"/>
                        <a:t>Netherlands</a:t>
                      </a:r>
                      <a:endParaRPr lang="en-GB" dirty="0"/>
                    </a:p>
                  </a:txBody>
                  <a:tcPr>
                    <a:solidFill>
                      <a:srgbClr val="92D050"/>
                    </a:solidFill>
                  </a:tcPr>
                </a:tc>
                <a:tc>
                  <a:txBody>
                    <a:bodyPr/>
                    <a:lstStyle/>
                    <a:p>
                      <a:r>
                        <a:rPr lang="en-GB" dirty="0" smtClean="0"/>
                        <a:t>8-23</a:t>
                      </a:r>
                      <a:r>
                        <a:rPr lang="en-GB" baseline="0" dirty="0" smtClean="0"/>
                        <a:t>%</a:t>
                      </a:r>
                      <a:endParaRPr lang="en-GB" dirty="0"/>
                    </a:p>
                  </a:txBody>
                  <a:tcPr>
                    <a:solidFill>
                      <a:srgbClr val="92D050"/>
                    </a:solidFill>
                  </a:tcPr>
                </a:tc>
              </a:tr>
              <a:tr h="413460">
                <a:tc>
                  <a:txBody>
                    <a:bodyPr/>
                    <a:lstStyle/>
                    <a:p>
                      <a:r>
                        <a:rPr lang="en-GB" dirty="0" smtClean="0"/>
                        <a:t>Slovenia</a:t>
                      </a:r>
                      <a:endParaRPr lang="en-GB" dirty="0"/>
                    </a:p>
                  </a:txBody>
                  <a:tcPr>
                    <a:solidFill>
                      <a:srgbClr val="92D050"/>
                    </a:solidFill>
                  </a:tcPr>
                </a:tc>
                <a:tc>
                  <a:txBody>
                    <a:bodyPr/>
                    <a:lstStyle/>
                    <a:p>
                      <a:r>
                        <a:rPr lang="en-GB" dirty="0" smtClean="0"/>
                        <a:t>No such practice</a:t>
                      </a:r>
                      <a:endParaRPr lang="en-GB" dirty="0"/>
                    </a:p>
                  </a:txBody>
                  <a:tcPr>
                    <a:solidFill>
                      <a:srgbClr val="92D050"/>
                    </a:solidFill>
                  </a:tcPr>
                </a:tc>
              </a:tr>
              <a:tr h="413460">
                <a:tc>
                  <a:txBody>
                    <a:bodyPr/>
                    <a:lstStyle/>
                    <a:p>
                      <a:r>
                        <a:rPr lang="en-GB" dirty="0" smtClean="0"/>
                        <a:t>United Kingdom</a:t>
                      </a:r>
                      <a:endParaRPr lang="en-GB" dirty="0"/>
                    </a:p>
                  </a:txBody>
                  <a:tcPr>
                    <a:solidFill>
                      <a:srgbClr val="92D050"/>
                    </a:solidFill>
                  </a:tcPr>
                </a:tc>
                <a:tc>
                  <a:txBody>
                    <a:bodyPr/>
                    <a:lstStyle/>
                    <a:p>
                      <a:r>
                        <a:rPr lang="en-GB" dirty="0" smtClean="0"/>
                        <a:t>Approx. 5%</a:t>
                      </a:r>
                      <a:endParaRPr lang="en-GB" dirty="0"/>
                    </a:p>
                  </a:txBody>
                  <a:tcPr>
                    <a:solidFill>
                      <a:srgbClr val="92D050"/>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z="2800" b="1" smtClean="0"/>
              <a:t>What share of the sector would be covered - summary</a:t>
            </a:r>
            <a:endParaRPr lang="en-GB" sz="2800" smtClean="0"/>
          </a:p>
        </p:txBody>
      </p:sp>
      <p:graphicFrame>
        <p:nvGraphicFramePr>
          <p:cNvPr id="4" name="Content Placeholder 3"/>
          <p:cNvGraphicFramePr>
            <a:graphicFrameLocks noGrp="1"/>
          </p:cNvGraphicFramePr>
          <p:nvPr>
            <p:ph idx="1"/>
          </p:nvPr>
        </p:nvGraphicFramePr>
        <p:xfrm>
          <a:off x="742950" y="1430338"/>
          <a:ext cx="7615238" cy="47132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z="2800" b="1" smtClean="0"/>
              <a:t>Impact on EU social policy goals</a:t>
            </a:r>
            <a:endParaRPr lang="en-GB" sz="2800" smtClean="0"/>
          </a:p>
        </p:txBody>
      </p:sp>
      <p:graphicFrame>
        <p:nvGraphicFramePr>
          <p:cNvPr id="5" name="Content Placeholder 4"/>
          <p:cNvGraphicFramePr>
            <a:graphicFrameLocks noGrp="1"/>
          </p:cNvGraphicFramePr>
          <p:nvPr>
            <p:ph idx="1"/>
          </p:nvPr>
        </p:nvGraphicFramePr>
        <p:xfrm>
          <a:off x="742950" y="1430338"/>
          <a:ext cx="7615238" cy="47132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defRPr/>
            </a:pPr>
            <a:r>
              <a:rPr lang="en-GB" sz="2000" dirty="0" smtClean="0"/>
              <a:t>Coverage of self-employed by </a:t>
            </a:r>
            <a:r>
              <a:rPr lang="en-GB" sz="2000" dirty="0" err="1" smtClean="0"/>
              <a:t>h&amp;s</a:t>
            </a:r>
            <a:r>
              <a:rPr lang="en-GB" sz="2000" dirty="0" smtClean="0"/>
              <a:t> legislation (first </a:t>
            </a:r>
            <a:r>
              <a:rPr lang="en-GB" sz="2000" kern="1200" dirty="0" smtClean="0">
                <a:solidFill>
                  <a:schemeClr val="dk1"/>
                </a:solidFill>
              </a:rPr>
              <a:t>√)</a:t>
            </a:r>
            <a:r>
              <a:rPr lang="en-GB" sz="2000" dirty="0" smtClean="0"/>
              <a:t>  and statutory occupational health insurance (second </a:t>
            </a:r>
            <a:r>
              <a:rPr lang="en-GB" sz="2000" kern="1200" dirty="0" smtClean="0">
                <a:solidFill>
                  <a:schemeClr val="dk1"/>
                </a:solidFill>
              </a:rPr>
              <a:t>√)</a:t>
            </a:r>
            <a:endParaRPr lang="en-GB" sz="2000" dirty="0" smtClean="0"/>
          </a:p>
        </p:txBody>
      </p:sp>
      <p:graphicFrame>
        <p:nvGraphicFramePr>
          <p:cNvPr id="4" name="Content Placeholder 3"/>
          <p:cNvGraphicFramePr>
            <a:graphicFrameLocks noGrp="1"/>
          </p:cNvGraphicFramePr>
          <p:nvPr>
            <p:ph idx="1"/>
          </p:nvPr>
        </p:nvGraphicFramePr>
        <p:xfrm>
          <a:off x="742950" y="1430338"/>
          <a:ext cx="7615238" cy="5029200"/>
        </p:xfrm>
        <a:graphic>
          <a:graphicData uri="http://schemas.openxmlformats.org/drawingml/2006/table">
            <a:tbl>
              <a:tblPr firstRow="1" bandRow="1">
                <a:tableStyleId>{5C22544A-7EE6-4342-B048-85BDC9FD1C3A}</a:tableStyleId>
              </a:tblPr>
              <a:tblGrid>
                <a:gridCol w="1523048"/>
                <a:gridCol w="1523048"/>
                <a:gridCol w="1523048"/>
                <a:gridCol w="1523048"/>
                <a:gridCol w="1523048"/>
              </a:tblGrid>
              <a:tr h="370840">
                <a:tc>
                  <a:txBody>
                    <a:bodyPr/>
                    <a:lstStyle/>
                    <a:p>
                      <a:r>
                        <a:rPr lang="en-GB" sz="1200" dirty="0" smtClean="0"/>
                        <a:t>Country/type</a:t>
                      </a:r>
                      <a:r>
                        <a:rPr lang="en-GB" sz="1200" baseline="0" dirty="0" smtClean="0"/>
                        <a:t> of hairdresser</a:t>
                      </a:r>
                      <a:endParaRPr lang="en-GB" sz="1200" dirty="0"/>
                    </a:p>
                  </a:txBody>
                  <a:tcPr>
                    <a:solidFill>
                      <a:srgbClr val="003300"/>
                    </a:solidFill>
                  </a:tcPr>
                </a:tc>
                <a:tc>
                  <a:txBody>
                    <a:bodyPr/>
                    <a:lstStyle/>
                    <a:p>
                      <a:r>
                        <a:rPr lang="en-GB" sz="1200" dirty="0" smtClean="0"/>
                        <a:t>Employers and dependent employees</a:t>
                      </a:r>
                      <a:endParaRPr lang="en-GB" sz="1200" dirty="0"/>
                    </a:p>
                  </a:txBody>
                  <a:tcPr>
                    <a:solidFill>
                      <a:srgbClr val="003300"/>
                    </a:solidFill>
                  </a:tcPr>
                </a:tc>
                <a:tc>
                  <a:txBody>
                    <a:bodyPr/>
                    <a:lstStyle/>
                    <a:p>
                      <a:r>
                        <a:rPr lang="en-GB" sz="1200" dirty="0" smtClean="0"/>
                        <a:t>Self-employed without</a:t>
                      </a:r>
                      <a:r>
                        <a:rPr lang="en-GB" sz="1200" baseline="0" dirty="0" smtClean="0"/>
                        <a:t> employees</a:t>
                      </a:r>
                      <a:endParaRPr lang="en-GB" sz="1200" dirty="0"/>
                    </a:p>
                  </a:txBody>
                  <a:tcPr>
                    <a:solidFill>
                      <a:srgbClr val="003300"/>
                    </a:solidFill>
                  </a:tcPr>
                </a:tc>
                <a:tc>
                  <a:txBody>
                    <a:bodyPr/>
                    <a:lstStyle/>
                    <a:p>
                      <a:r>
                        <a:rPr lang="en-GB" sz="1200" dirty="0" smtClean="0"/>
                        <a:t>Self-employed in same establishment  with employees</a:t>
                      </a:r>
                      <a:endParaRPr lang="en-GB" sz="1200" dirty="0"/>
                    </a:p>
                  </a:txBody>
                  <a:tcPr>
                    <a:solidFill>
                      <a:srgbClr val="003300"/>
                    </a:solidFill>
                  </a:tcPr>
                </a:tc>
                <a:tc>
                  <a:txBody>
                    <a:bodyPr/>
                    <a:lstStyle/>
                    <a:p>
                      <a:r>
                        <a:rPr lang="en-GB" sz="1200" dirty="0" smtClean="0"/>
                        <a:t>Mobile</a:t>
                      </a:r>
                      <a:endParaRPr lang="en-GB" sz="1200" dirty="0"/>
                    </a:p>
                  </a:txBody>
                  <a:tcPr>
                    <a:solidFill>
                      <a:srgbClr val="003300"/>
                    </a:solidFill>
                  </a:tcPr>
                </a:tc>
              </a:tr>
              <a:tr h="370840">
                <a:tc>
                  <a:txBody>
                    <a:bodyPr/>
                    <a:lstStyle/>
                    <a:p>
                      <a:r>
                        <a:rPr lang="en-GB" dirty="0" smtClean="0"/>
                        <a:t>D</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 √</a:t>
                      </a:r>
                      <a:r>
                        <a:rPr lang="en-GB" sz="1800" kern="1200" baseline="0" dirty="0" smtClean="0">
                          <a:solidFill>
                            <a:schemeClr val="dk1"/>
                          </a:solidFill>
                          <a:latin typeface="+mn-lt"/>
                          <a:ea typeface="+mn-ea"/>
                          <a:cs typeface="+mn-cs"/>
                        </a:rPr>
                        <a:t> </a:t>
                      </a:r>
                      <a:r>
                        <a:rPr lang="en-GB" sz="1800" kern="1200" dirty="0" smtClean="0">
                          <a:solidFill>
                            <a:schemeClr val="dk1"/>
                          </a:solidFill>
                          <a:latin typeface="+mn-lt"/>
                          <a:ea typeface="+mn-ea"/>
                          <a:cs typeface="+mn-cs"/>
                        </a:rPr>
                        <a:t>√</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r>
              <a:tr h="370840">
                <a:tc>
                  <a:txBody>
                    <a:bodyPr/>
                    <a:lstStyle/>
                    <a:p>
                      <a:r>
                        <a:rPr lang="en-GB" dirty="0" smtClean="0"/>
                        <a:t>DK</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r>
              <a:tr h="370840">
                <a:tc>
                  <a:txBody>
                    <a:bodyPr/>
                    <a:lstStyle/>
                    <a:p>
                      <a:r>
                        <a:rPr lang="en-GB" dirty="0" smtClean="0"/>
                        <a:t>F</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 √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r>
              <a:tr h="370840">
                <a:tc>
                  <a:txBody>
                    <a:bodyPr/>
                    <a:lstStyle/>
                    <a:p>
                      <a:r>
                        <a:rPr lang="en-GB" dirty="0" smtClean="0"/>
                        <a:t>HU</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c>
                  <a:txBody>
                    <a:bodyPr/>
                    <a:lstStyle/>
                    <a:p>
                      <a:endParaRPr lang="en-GB" dirty="0"/>
                    </a:p>
                  </a:txBody>
                  <a:tcPr>
                    <a:solidFill>
                      <a:srgbClr val="92D050"/>
                    </a:solidFill>
                  </a:tcPr>
                </a:tc>
                <a:tc>
                  <a:txBody>
                    <a:bodyPr/>
                    <a:lstStyle/>
                    <a:p>
                      <a:endParaRPr lang="en-GB"/>
                    </a:p>
                  </a:txBody>
                  <a:tcPr>
                    <a:solidFill>
                      <a:srgbClr val="92D050"/>
                    </a:solidFill>
                  </a:tcPr>
                </a:tc>
                <a:tc>
                  <a:txBody>
                    <a:bodyPr/>
                    <a:lstStyle/>
                    <a:p>
                      <a:endParaRPr lang="en-GB" dirty="0"/>
                    </a:p>
                  </a:txBody>
                  <a:tcPr>
                    <a:solidFill>
                      <a:srgbClr val="92D050"/>
                    </a:solidFill>
                  </a:tcPr>
                </a:tc>
              </a:tr>
              <a:tr h="370840">
                <a:tc>
                  <a:txBody>
                    <a:bodyPr/>
                    <a:lstStyle/>
                    <a:p>
                      <a:r>
                        <a:rPr lang="en-GB" dirty="0" smtClean="0"/>
                        <a:t>IT</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r>
              <a:tr h="370840">
                <a:tc>
                  <a:txBody>
                    <a:bodyPr/>
                    <a:lstStyle/>
                    <a:p>
                      <a:r>
                        <a:rPr lang="en-GB" dirty="0" smtClean="0"/>
                        <a:t>NL </a:t>
                      </a:r>
                      <a:r>
                        <a:rPr lang="en-GB" sz="1400" dirty="0" smtClean="0"/>
                        <a:t>(current attempts</a:t>
                      </a:r>
                      <a:r>
                        <a:rPr lang="en-GB" sz="1400" baseline="0" dirty="0" smtClean="0"/>
                        <a:t> to include s/e)</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endParaRPr lang="en-GB" dirty="0"/>
                    </a:p>
                  </a:txBody>
                  <a:tcPr>
                    <a:solidFill>
                      <a:srgbClr val="92D050"/>
                    </a:solidFill>
                  </a:tcPr>
                </a:tc>
                <a:tc>
                  <a:txBody>
                    <a:bodyPr/>
                    <a:lstStyle/>
                    <a:p>
                      <a:endParaRPr lang="en-GB" dirty="0"/>
                    </a:p>
                  </a:txBody>
                  <a:tcPr>
                    <a:solidFill>
                      <a:srgbClr val="92D050"/>
                    </a:solidFill>
                  </a:tcPr>
                </a:tc>
                <a:tc>
                  <a:txBody>
                    <a:bodyPr/>
                    <a:lstStyle/>
                    <a:p>
                      <a:endParaRPr lang="en-GB" dirty="0"/>
                    </a:p>
                  </a:txBody>
                  <a:tcPr>
                    <a:solidFill>
                      <a:srgbClr val="92D050"/>
                    </a:solidFill>
                  </a:tcPr>
                </a:tc>
              </a:tr>
              <a:tr h="370840">
                <a:tc>
                  <a:txBody>
                    <a:bodyPr/>
                    <a:lstStyle/>
                    <a:p>
                      <a:r>
                        <a:rPr lang="en-GB" dirty="0" smtClean="0"/>
                        <a:t>SI </a:t>
                      </a:r>
                      <a:r>
                        <a:rPr lang="en-GB" sz="1400" dirty="0" smtClean="0"/>
                        <a:t>(possible new legislation to</a:t>
                      </a:r>
                      <a:r>
                        <a:rPr lang="en-GB" sz="1400" baseline="0" dirty="0" smtClean="0"/>
                        <a:t> exclude s/e)</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 √</a:t>
                      </a:r>
                      <a:endParaRPr lang="en-GB" dirty="0"/>
                    </a:p>
                  </a:txBody>
                  <a:tcPr>
                    <a:solidFill>
                      <a:srgbClr val="92D050"/>
                    </a:solidFill>
                  </a:tcPr>
                </a:tc>
              </a:tr>
              <a:tr h="370840">
                <a:tc>
                  <a:txBody>
                    <a:bodyPr/>
                    <a:lstStyle/>
                    <a:p>
                      <a:r>
                        <a:rPr lang="en-GB" dirty="0" smtClean="0"/>
                        <a:t>UK</a:t>
                      </a:r>
                      <a:endParaRPr lang="en-GB" dirty="0"/>
                    </a:p>
                  </a:txBody>
                  <a:tcPr>
                    <a:solidFill>
                      <a:srgbClr val="336633"/>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c>
                  <a:txBody>
                    <a:bodyPr/>
                    <a:lstStyle/>
                    <a:p>
                      <a:r>
                        <a:rPr lang="en-GB" sz="1800" kern="1200" dirty="0" smtClean="0">
                          <a:solidFill>
                            <a:schemeClr val="dk1"/>
                          </a:solidFill>
                          <a:latin typeface="+mn-lt"/>
                          <a:ea typeface="+mn-ea"/>
                          <a:cs typeface="+mn-cs"/>
                        </a:rPr>
                        <a:t>√</a:t>
                      </a:r>
                      <a:endParaRPr lang="en-GB" dirty="0"/>
                    </a:p>
                  </a:txBody>
                  <a:tcPr>
                    <a:solidFill>
                      <a:srgbClr val="92D050"/>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GHK">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GHK</Template>
  <TotalTime>2256</TotalTime>
  <Words>1012</Words>
  <Application>Microsoft Office PowerPoint</Application>
  <PresentationFormat>On-screen Show (4:3)</PresentationFormat>
  <Paragraphs>174</Paragraphs>
  <Slides>24</Slides>
  <Notes>3</Notes>
  <HiddenSlides>0</HiddenSlides>
  <MMClips>0</MMClips>
  <ScaleCrop>false</ScaleCrop>
  <HeadingPairs>
    <vt:vector size="6" baseType="variant">
      <vt:variant>
        <vt:lpstr>Fonts Used</vt:lpstr>
      </vt:variant>
      <vt:variant>
        <vt:i4>4</vt:i4>
      </vt:variant>
      <vt:variant>
        <vt:lpstr>Design Template</vt:lpstr>
      </vt:variant>
      <vt:variant>
        <vt:i4>2</vt:i4>
      </vt:variant>
      <vt:variant>
        <vt:lpstr>Slide Titles</vt:lpstr>
      </vt:variant>
      <vt:variant>
        <vt:i4>24</vt:i4>
      </vt:variant>
    </vt:vector>
  </HeadingPairs>
  <TitlesOfParts>
    <vt:vector size="30" baseType="lpstr">
      <vt:lpstr>Arial</vt:lpstr>
      <vt:lpstr>Trebuchet MS</vt:lpstr>
      <vt:lpstr>Verdana</vt:lpstr>
      <vt:lpstr>Wingdings</vt:lpstr>
      <vt:lpstr>GHK</vt:lpstr>
      <vt:lpstr>GHK</vt:lpstr>
      <vt:lpstr>Study on social policy effects resulting from the scope of application of the European framework agreement on the prevention of health risks in the hairdressing sector</vt:lpstr>
      <vt:lpstr>Key Question</vt:lpstr>
      <vt:lpstr>Impact of different implementation options?</vt:lpstr>
      <vt:lpstr>What share of the sector would be covered?</vt:lpstr>
      <vt:lpstr>What share of the sector would be covered (cont’d)</vt:lpstr>
      <vt:lpstr>What share of the sector would be covered (cont’d)</vt:lpstr>
      <vt:lpstr>What share of the sector would be covered - summary</vt:lpstr>
      <vt:lpstr>Impact on EU social policy goals</vt:lpstr>
      <vt:lpstr>Coverage of self-employed by h&amp;s legislation (first √)  and statutory occupational health insurance (second √)</vt:lpstr>
      <vt:lpstr>National health and safety legislation – impact of European agreement</vt:lpstr>
      <vt:lpstr>Crowding out effect?</vt:lpstr>
      <vt:lpstr>Crowding out effect?</vt:lpstr>
      <vt:lpstr>Crowding out effect?</vt:lpstr>
      <vt:lpstr>Crowding out to underground economy?</vt:lpstr>
      <vt:lpstr>Impact on equality</vt:lpstr>
      <vt:lpstr>Impact on equality and training provisions</vt:lpstr>
      <vt:lpstr>Impact on health and safety</vt:lpstr>
      <vt:lpstr>Data on health and safety performance</vt:lpstr>
      <vt:lpstr>Impact of health and safety legislation</vt:lpstr>
      <vt:lpstr>Impact on occupational health insurance</vt:lpstr>
      <vt:lpstr>Conclusions</vt:lpstr>
      <vt:lpstr>Conclusions</vt:lpstr>
      <vt:lpstr>Conclusions</vt:lpstr>
      <vt:lpstr> Thank you</vt:lpstr>
    </vt:vector>
  </TitlesOfParts>
  <Company>GHK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Katerina Mantouvalou</dc:creator>
  <cp:lastModifiedBy>scic-visitor</cp:lastModifiedBy>
  <cp:revision>402</cp:revision>
  <dcterms:created xsi:type="dcterms:W3CDTF">2010-06-28T09:16:51Z</dcterms:created>
  <dcterms:modified xsi:type="dcterms:W3CDTF">2011-06-21T13:54:51Z</dcterms:modified>
</cp:coreProperties>
</file>