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48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fr-C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225D432-BC29-42BF-A402-A1DFE19E00BA}" type="datetimeFigureOut">
              <a:rPr lang="fr-CH"/>
              <a:pPr>
                <a:defRPr/>
              </a:pPr>
              <a:t>21.06.2011</a:t>
            </a:fld>
            <a:endParaRPr lang="fr-CH"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CH"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CH"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fr-C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9979F604-5998-4601-BC1C-67DBF36C4656}" type="slidenum">
              <a:rPr lang="fr-CH"/>
              <a:pPr>
                <a:defRPr/>
              </a:pPr>
              <a:t>‹#›</a:t>
            </a:fld>
            <a:endParaRPr lang="fr-CH"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CH"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EEED2BB-70EE-4F7F-B584-17085F2F7364}" type="slidenum">
              <a:rPr lang="fr-CH"/>
              <a:pPr fontAlgn="base">
                <a:spcBef>
                  <a:spcPct val="0"/>
                </a:spcBef>
                <a:spcAft>
                  <a:spcPct val="0"/>
                </a:spcAft>
              </a:pPr>
              <a:t>4</a:t>
            </a:fld>
            <a:endParaRPr lang="fr-C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6"/>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sz="1000" smtClean="0"/>
            </a:lvl1pPr>
          </a:lstStyle>
          <a:p>
            <a:pPr>
              <a:defRPr/>
            </a:pPr>
            <a:fld id="{D94A6420-0413-4239-A9C9-48D78D20EDB6}" type="datetimeFigureOut">
              <a:rPr lang="fr-CH"/>
              <a:pPr>
                <a:defRPr/>
              </a:pPr>
              <a:t>21.06.2011</a:t>
            </a:fld>
            <a:endParaRPr lang="fr-CH" dirty="0"/>
          </a:p>
        </p:txBody>
      </p:sp>
      <p:sp>
        <p:nvSpPr>
          <p:cNvPr id="6" name="Footer Placeholder 16"/>
          <p:cNvSpPr>
            <a:spLocks noGrp="1"/>
          </p:cNvSpPr>
          <p:nvPr>
            <p:ph type="ftr" sz="quarter" idx="11"/>
          </p:nvPr>
        </p:nvSpPr>
        <p:spPr>
          <a:xfrm>
            <a:off x="1371600" y="5649913"/>
            <a:ext cx="5791200" cy="365125"/>
          </a:xfrm>
        </p:spPr>
        <p:txBody>
          <a:bodyPr tIns="0" bIns="0"/>
          <a:lstStyle>
            <a:lvl1pPr algn="r">
              <a:defRPr sz="1100" dirty="0"/>
            </a:lvl1pPr>
          </a:lstStyle>
          <a:p>
            <a:pPr>
              <a:defRPr/>
            </a:pPr>
            <a:endParaRPr lang="fr-CH"/>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smtClean="0">
                <a:solidFill>
                  <a:srgbClr val="FFFFFF"/>
                </a:solidFill>
              </a:defRPr>
            </a:lvl1pPr>
          </a:lstStyle>
          <a:p>
            <a:pPr>
              <a:defRPr/>
            </a:pPr>
            <a:fld id="{E2899CE1-0ECB-4DD4-B0D3-327640244F8C}" type="slidenum">
              <a:rPr lang="fr-CH"/>
              <a:pPr>
                <a:defRPr/>
              </a:pPr>
              <a:t>‹#›</a:t>
            </a:fld>
            <a:endParaRPr lang="fr-CH"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1A9A52B-F74B-46B1-8063-A5C6A18FEAC9}" type="datetimeFigureOut">
              <a:rPr lang="fr-CH"/>
              <a:pPr>
                <a:defRPr/>
              </a:pPr>
              <a:t>21.06.2011</a:t>
            </a:fld>
            <a:endParaRPr lang="fr-CH" dirty="0"/>
          </a:p>
        </p:txBody>
      </p:sp>
      <p:sp>
        <p:nvSpPr>
          <p:cNvPr id="5" name="Footer Placeholder 2"/>
          <p:cNvSpPr>
            <a:spLocks noGrp="1"/>
          </p:cNvSpPr>
          <p:nvPr>
            <p:ph type="ftr" sz="quarter" idx="11"/>
          </p:nvPr>
        </p:nvSpPr>
        <p:spPr/>
        <p:txBody>
          <a:bodyPr/>
          <a:lstStyle>
            <a:lvl1pPr>
              <a:defRPr/>
            </a:lvl1pPr>
          </a:lstStyle>
          <a:p>
            <a:pPr>
              <a:defRPr/>
            </a:pPr>
            <a:endParaRPr lang="fr-CH"/>
          </a:p>
        </p:txBody>
      </p:sp>
      <p:sp>
        <p:nvSpPr>
          <p:cNvPr id="6" name="Slide Number Placeholder 22"/>
          <p:cNvSpPr>
            <a:spLocks noGrp="1"/>
          </p:cNvSpPr>
          <p:nvPr>
            <p:ph type="sldNum" sz="quarter" idx="12"/>
          </p:nvPr>
        </p:nvSpPr>
        <p:spPr/>
        <p:txBody>
          <a:bodyPr/>
          <a:lstStyle>
            <a:lvl1pPr>
              <a:defRPr/>
            </a:lvl1pPr>
          </a:lstStyle>
          <a:p>
            <a:pPr>
              <a:defRPr/>
            </a:pPr>
            <a:fld id="{09C90EF9-E7CD-4449-8759-BA4CD0704C8D}" type="slidenum">
              <a:rPr lang="fr-CH"/>
              <a:pPr>
                <a:defRPr/>
              </a:pPr>
              <a:t>‹#›</a:t>
            </a:fld>
            <a:endParaRPr lang="fr-CH"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12B743D-AA7D-4D21-8EE7-B2564E349F60}" type="datetimeFigureOut">
              <a:rPr lang="fr-CH"/>
              <a:pPr>
                <a:defRPr/>
              </a:pPr>
              <a:t>21.06.2011</a:t>
            </a:fld>
            <a:endParaRPr lang="fr-CH" dirty="0"/>
          </a:p>
        </p:txBody>
      </p:sp>
      <p:sp>
        <p:nvSpPr>
          <p:cNvPr id="5" name="Footer Placeholder 2"/>
          <p:cNvSpPr>
            <a:spLocks noGrp="1"/>
          </p:cNvSpPr>
          <p:nvPr>
            <p:ph type="ftr" sz="quarter" idx="11"/>
          </p:nvPr>
        </p:nvSpPr>
        <p:spPr/>
        <p:txBody>
          <a:bodyPr/>
          <a:lstStyle>
            <a:lvl1pPr>
              <a:defRPr/>
            </a:lvl1pPr>
          </a:lstStyle>
          <a:p>
            <a:pPr>
              <a:defRPr/>
            </a:pPr>
            <a:endParaRPr lang="fr-CH"/>
          </a:p>
        </p:txBody>
      </p:sp>
      <p:sp>
        <p:nvSpPr>
          <p:cNvPr id="6" name="Slide Number Placeholder 22"/>
          <p:cNvSpPr>
            <a:spLocks noGrp="1"/>
          </p:cNvSpPr>
          <p:nvPr>
            <p:ph type="sldNum" sz="quarter" idx="12"/>
          </p:nvPr>
        </p:nvSpPr>
        <p:spPr/>
        <p:txBody>
          <a:bodyPr/>
          <a:lstStyle>
            <a:lvl1pPr>
              <a:defRPr/>
            </a:lvl1pPr>
          </a:lstStyle>
          <a:p>
            <a:pPr>
              <a:defRPr/>
            </a:pPr>
            <a:fld id="{A70DAA60-25DC-4903-AF81-71CCF2CAAAAC}" type="slidenum">
              <a:rPr lang="fr-CH"/>
              <a:pPr>
                <a:defRPr/>
              </a:pPr>
              <a:t>‹#›</a:t>
            </a:fld>
            <a:endParaRPr lang="fr-CH"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pPr>
              <a:defRPr/>
            </a:pPr>
            <a:fld id="{3AC62A2A-8B75-4B2E-939C-ADA7726EB5BE}" type="datetimeFigureOut">
              <a:rPr lang="fr-CH"/>
              <a:pPr>
                <a:defRPr/>
              </a:pPr>
              <a:t>21.06.2011</a:t>
            </a:fld>
            <a:endParaRPr lang="fr-CH" dirty="0"/>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pPr>
              <a:defRPr/>
            </a:pPr>
            <a:endParaRPr lang="fr-CH"/>
          </a:p>
        </p:txBody>
      </p:sp>
      <p:sp>
        <p:nvSpPr>
          <p:cNvPr id="6" name="Slide Number Placeholder 5"/>
          <p:cNvSpPr>
            <a:spLocks noGrp="1"/>
          </p:cNvSpPr>
          <p:nvPr>
            <p:ph type="sldNum" sz="quarter" idx="12"/>
          </p:nvPr>
        </p:nvSpPr>
        <p:spPr/>
        <p:txBody>
          <a:bodyPr/>
          <a:lstStyle>
            <a:lvl1pPr>
              <a:defRPr/>
            </a:lvl1pPr>
          </a:lstStyle>
          <a:p>
            <a:pPr>
              <a:defRPr/>
            </a:pPr>
            <a:fld id="{5CDD26AE-8F4D-4DA2-A231-A8371E0D38CC}" type="slidenum">
              <a:rPr lang="fr-CH"/>
              <a:pPr>
                <a:defRPr/>
              </a:pPr>
              <a:t>‹#›</a:t>
            </a:fld>
            <a:endParaRPr lang="fr-CH"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8"/>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Isosceles Triangle 7"/>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10"/>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9"/>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pPr>
              <a:defRPr/>
            </a:pPr>
            <a:fld id="{21A21BCB-19DD-474F-AF15-5B6DEC96CFEC}" type="datetimeFigureOut">
              <a:rPr lang="fr-CH"/>
              <a:pPr>
                <a:defRPr/>
              </a:pPr>
              <a:t>21.06.2011</a:t>
            </a:fld>
            <a:endParaRPr lang="fr-CH" dirty="0"/>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pPr>
              <a:defRPr/>
            </a:pPr>
            <a:endParaRPr lang="fr-CH"/>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1F6F734D-FCFF-4BCE-A686-3350E133644E}" type="slidenum">
              <a:rPr lang="fr-CH"/>
              <a:pPr>
                <a:defRPr/>
              </a:pPr>
              <a:t>‹#›</a:t>
            </a:fld>
            <a:endParaRPr lang="fr-CH"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F66AFC0F-1C55-426F-BA51-5D81C24A3303}" type="datetimeFigureOut">
              <a:rPr lang="fr-CH"/>
              <a:pPr>
                <a:defRPr/>
              </a:pPr>
              <a:t>21.06.2011</a:t>
            </a:fld>
            <a:endParaRPr lang="fr-CH" dirty="0"/>
          </a:p>
        </p:txBody>
      </p:sp>
      <p:sp>
        <p:nvSpPr>
          <p:cNvPr id="6" name="Footer Placeholder 5"/>
          <p:cNvSpPr>
            <a:spLocks noGrp="1"/>
          </p:cNvSpPr>
          <p:nvPr>
            <p:ph type="ftr" sz="quarter" idx="11"/>
          </p:nvPr>
        </p:nvSpPr>
        <p:spPr/>
        <p:txBody>
          <a:bodyPr/>
          <a:lstStyle>
            <a:lvl1pPr>
              <a:defRPr/>
            </a:lvl1pPr>
          </a:lstStyle>
          <a:p>
            <a:pPr>
              <a:defRPr/>
            </a:pPr>
            <a:endParaRPr lang="fr-CH"/>
          </a:p>
        </p:txBody>
      </p:sp>
      <p:sp>
        <p:nvSpPr>
          <p:cNvPr id="7" name="Slide Number Placeholder 6"/>
          <p:cNvSpPr>
            <a:spLocks noGrp="1"/>
          </p:cNvSpPr>
          <p:nvPr>
            <p:ph type="sldNum" sz="quarter" idx="12"/>
          </p:nvPr>
        </p:nvSpPr>
        <p:spPr/>
        <p:txBody>
          <a:bodyPr/>
          <a:lstStyle>
            <a:lvl1pPr>
              <a:defRPr/>
            </a:lvl1pPr>
          </a:lstStyle>
          <a:p>
            <a:pPr>
              <a:defRPr/>
            </a:pPr>
            <a:fld id="{BC1CC6BD-419B-4609-965C-84647263D276}" type="slidenum">
              <a:rPr lang="fr-CH"/>
              <a:pPr>
                <a:defRPr/>
              </a:pPr>
              <a:t>‹#›</a:t>
            </a:fld>
            <a:endParaRPr lang="fr-CH"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pPr>
              <a:defRPr/>
            </a:pPr>
            <a:fld id="{49A34326-7634-4543-BED5-09F7362713C2}" type="datetimeFigureOut">
              <a:rPr lang="fr-CH"/>
              <a:pPr>
                <a:defRPr/>
              </a:pPr>
              <a:t>21.06.2011</a:t>
            </a:fld>
            <a:endParaRPr lang="fr-CH" dirty="0"/>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pPr>
              <a:defRPr/>
            </a:pPr>
            <a:endParaRPr lang="fr-CH"/>
          </a:p>
        </p:txBody>
      </p:sp>
      <p:sp>
        <p:nvSpPr>
          <p:cNvPr id="9" name="Slide Number Placeholder 8"/>
          <p:cNvSpPr>
            <a:spLocks noGrp="1"/>
          </p:cNvSpPr>
          <p:nvPr>
            <p:ph type="sldNum" sz="quarter" idx="12"/>
          </p:nvPr>
        </p:nvSpPr>
        <p:spPr>
          <a:xfrm>
            <a:off x="7589838" y="6483350"/>
            <a:ext cx="503237" cy="301625"/>
          </a:xfrm>
        </p:spPr>
        <p:txBody>
          <a:bodyPr/>
          <a:lstStyle>
            <a:lvl1pPr algn="ctr">
              <a:defRPr smtClean="0"/>
            </a:lvl1pPr>
          </a:lstStyle>
          <a:p>
            <a:pPr>
              <a:defRPr/>
            </a:pPr>
            <a:fld id="{64572A63-2AD5-4803-AC7D-CF9C13FDF8AF}" type="slidenum">
              <a:rPr lang="fr-CH"/>
              <a:pPr>
                <a:defRPr/>
              </a:pPr>
              <a:t>‹#›</a:t>
            </a:fld>
            <a:endParaRPr lang="fr-CH"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26E60605-1CBC-4A94-96F2-3C0AD698C114}" type="datetimeFigureOut">
              <a:rPr lang="fr-CH"/>
              <a:pPr>
                <a:defRPr/>
              </a:pPr>
              <a:t>21.06.2011</a:t>
            </a:fld>
            <a:endParaRPr lang="fr-CH" dirty="0"/>
          </a:p>
        </p:txBody>
      </p:sp>
      <p:sp>
        <p:nvSpPr>
          <p:cNvPr id="4" name="Footer Placeholder 2"/>
          <p:cNvSpPr>
            <a:spLocks noGrp="1"/>
          </p:cNvSpPr>
          <p:nvPr>
            <p:ph type="ftr" sz="quarter" idx="11"/>
          </p:nvPr>
        </p:nvSpPr>
        <p:spPr/>
        <p:txBody>
          <a:bodyPr/>
          <a:lstStyle>
            <a:lvl1pPr>
              <a:defRPr/>
            </a:lvl1pPr>
          </a:lstStyle>
          <a:p>
            <a:pPr>
              <a:defRPr/>
            </a:pPr>
            <a:endParaRPr lang="fr-CH"/>
          </a:p>
        </p:txBody>
      </p:sp>
      <p:sp>
        <p:nvSpPr>
          <p:cNvPr id="5" name="Slide Number Placeholder 22"/>
          <p:cNvSpPr>
            <a:spLocks noGrp="1"/>
          </p:cNvSpPr>
          <p:nvPr>
            <p:ph type="sldNum" sz="quarter" idx="12"/>
          </p:nvPr>
        </p:nvSpPr>
        <p:spPr/>
        <p:txBody>
          <a:bodyPr/>
          <a:lstStyle>
            <a:lvl1pPr>
              <a:defRPr/>
            </a:lvl1pPr>
          </a:lstStyle>
          <a:p>
            <a:pPr>
              <a:defRPr/>
            </a:pPr>
            <a:fld id="{2DED5740-7F60-4501-A92F-A360915FC83E}" type="slidenum">
              <a:rPr lang="fr-CH"/>
              <a:pPr>
                <a:defRPr/>
              </a:pPr>
              <a:t>‹#›</a:t>
            </a:fld>
            <a:endParaRPr lang="fr-CH"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6C153D53-2C86-4B67-AED8-DC22D0A96A61}" type="datetimeFigureOut">
              <a:rPr lang="fr-CH"/>
              <a:pPr>
                <a:defRPr/>
              </a:pPr>
              <a:t>21.06.2011</a:t>
            </a:fld>
            <a:endParaRPr lang="fr-CH" dirty="0"/>
          </a:p>
        </p:txBody>
      </p:sp>
      <p:sp>
        <p:nvSpPr>
          <p:cNvPr id="3" name="Footer Placeholder 2"/>
          <p:cNvSpPr>
            <a:spLocks noGrp="1"/>
          </p:cNvSpPr>
          <p:nvPr>
            <p:ph type="ftr" sz="quarter" idx="11"/>
          </p:nvPr>
        </p:nvSpPr>
        <p:spPr/>
        <p:txBody>
          <a:bodyPr/>
          <a:lstStyle>
            <a:lvl1pPr>
              <a:defRPr/>
            </a:lvl1pPr>
          </a:lstStyle>
          <a:p>
            <a:pPr>
              <a:defRPr/>
            </a:pPr>
            <a:endParaRPr lang="fr-CH"/>
          </a:p>
        </p:txBody>
      </p:sp>
      <p:sp>
        <p:nvSpPr>
          <p:cNvPr id="4" name="Slide Number Placeholder 22"/>
          <p:cNvSpPr>
            <a:spLocks noGrp="1"/>
          </p:cNvSpPr>
          <p:nvPr>
            <p:ph type="sldNum" sz="quarter" idx="12"/>
          </p:nvPr>
        </p:nvSpPr>
        <p:spPr/>
        <p:txBody>
          <a:bodyPr/>
          <a:lstStyle>
            <a:lvl1pPr>
              <a:defRPr/>
            </a:lvl1pPr>
          </a:lstStyle>
          <a:p>
            <a:pPr>
              <a:defRPr/>
            </a:pPr>
            <a:fld id="{D85AB0C6-FACE-484A-A8DD-548631EF5411}" type="slidenum">
              <a:rPr lang="fr-CH"/>
              <a:pPr>
                <a:defRPr/>
              </a:pPr>
              <a:t>‹#›</a:t>
            </a:fld>
            <a:endParaRPr lang="fr-CH"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smtClean="0"/>
            </a:lvl1pPr>
          </a:lstStyle>
          <a:p>
            <a:pPr>
              <a:defRPr/>
            </a:pPr>
            <a:fld id="{BC56C62B-F7E9-4432-85E1-9722024F315E}" type="datetimeFigureOut">
              <a:rPr lang="fr-CH"/>
              <a:pPr>
                <a:defRPr/>
              </a:pPr>
              <a:t>21.06.2011</a:t>
            </a:fld>
            <a:endParaRPr lang="fr-CH" dirty="0"/>
          </a:p>
        </p:txBody>
      </p:sp>
      <p:sp>
        <p:nvSpPr>
          <p:cNvPr id="6" name="Footer Placeholder 5"/>
          <p:cNvSpPr>
            <a:spLocks noGrp="1"/>
          </p:cNvSpPr>
          <p:nvPr>
            <p:ph type="ftr" sz="quarter" idx="11"/>
          </p:nvPr>
        </p:nvSpPr>
        <p:spPr>
          <a:xfrm>
            <a:off x="1135063" y="6556375"/>
            <a:ext cx="5143500" cy="301625"/>
          </a:xfrm>
        </p:spPr>
        <p:txBody>
          <a:bodyPr/>
          <a:lstStyle>
            <a:lvl1pPr>
              <a:defRPr sz="900" dirty="0"/>
            </a:lvl1pPr>
          </a:lstStyle>
          <a:p>
            <a:pPr>
              <a:defRPr/>
            </a:pPr>
            <a:endParaRPr lang="fr-CH"/>
          </a:p>
        </p:txBody>
      </p:sp>
      <p:sp>
        <p:nvSpPr>
          <p:cNvPr id="7" name="Slide Number Placeholder 6"/>
          <p:cNvSpPr>
            <a:spLocks noGrp="1"/>
          </p:cNvSpPr>
          <p:nvPr>
            <p:ph type="sldNum" sz="quarter" idx="12"/>
          </p:nvPr>
        </p:nvSpPr>
        <p:spPr>
          <a:xfrm>
            <a:off x="8410575" y="6556375"/>
            <a:ext cx="503238" cy="301625"/>
          </a:xfrm>
        </p:spPr>
        <p:txBody>
          <a:bodyPr/>
          <a:lstStyle>
            <a:lvl1pPr>
              <a:defRPr sz="900" smtClean="0"/>
            </a:lvl1pPr>
          </a:lstStyle>
          <a:p>
            <a:pPr>
              <a:defRPr/>
            </a:pPr>
            <a:fld id="{66910986-66AD-4EF1-9346-B824DB130C5A}" type="slidenum">
              <a:rPr lang="fr-CH"/>
              <a:pPr>
                <a:defRPr/>
              </a:pPr>
              <a:t>‹#›</a:t>
            </a:fld>
            <a:endParaRPr lang="fr-CH"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smtClean="0"/>
            </a:lvl1pPr>
          </a:lstStyle>
          <a:p>
            <a:pPr>
              <a:defRPr/>
            </a:pPr>
            <a:fld id="{C99D9A7C-BD46-45AD-A2FF-FC87842D7E7A}" type="datetimeFigureOut">
              <a:rPr lang="fr-CH"/>
              <a:pPr>
                <a:defRPr/>
              </a:pPr>
              <a:t>21.06.2011</a:t>
            </a:fld>
            <a:endParaRPr lang="fr-CH" dirty="0"/>
          </a:p>
        </p:txBody>
      </p:sp>
      <p:sp>
        <p:nvSpPr>
          <p:cNvPr id="6" name="Footer Placeholder 5"/>
          <p:cNvSpPr>
            <a:spLocks noGrp="1"/>
          </p:cNvSpPr>
          <p:nvPr>
            <p:ph type="ftr" sz="quarter" idx="11"/>
          </p:nvPr>
        </p:nvSpPr>
        <p:spPr>
          <a:xfrm>
            <a:off x="1169988" y="6557963"/>
            <a:ext cx="4948237" cy="301625"/>
          </a:xfrm>
        </p:spPr>
        <p:txBody>
          <a:bodyPr/>
          <a:lstStyle>
            <a:lvl1pPr>
              <a:defRPr sz="900" dirty="0"/>
            </a:lvl1pPr>
          </a:lstStyle>
          <a:p>
            <a:pPr>
              <a:defRPr/>
            </a:pPr>
            <a:endParaRPr lang="fr-CH"/>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smtClean="0"/>
            </a:lvl1pPr>
          </a:lstStyle>
          <a:p>
            <a:pPr>
              <a:defRPr/>
            </a:pPr>
            <a:fld id="{816CFD93-E07C-4A60-A553-683C1E3E0649}" type="slidenum">
              <a:rPr lang="fr-CH"/>
              <a:pPr>
                <a:defRPr/>
              </a:pPr>
              <a:t>‹#›</a:t>
            </a:fld>
            <a:endParaRPr lang="fr-CH"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smtClean="0">
                <a:solidFill>
                  <a:schemeClr val="tx1"/>
                </a:solidFill>
                <a:latin typeface="+mn-lt"/>
              </a:defRPr>
            </a:lvl1pPr>
          </a:lstStyle>
          <a:p>
            <a:pPr>
              <a:defRPr/>
            </a:pPr>
            <a:fld id="{55CCDD26-2BAA-4188-9603-533D98B2240D}" type="datetimeFigureOut">
              <a:rPr lang="fr-CH"/>
              <a:pPr>
                <a:defRPr/>
              </a:pPr>
              <a:t>21.06.2011</a:t>
            </a:fld>
            <a:endParaRPr lang="fr-CH" dirty="0"/>
          </a:p>
        </p:txBody>
      </p:sp>
      <p:sp>
        <p:nvSpPr>
          <p:cNvPr id="3" name="Footer Placeholder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dirty="0">
                <a:solidFill>
                  <a:schemeClr val="tx1"/>
                </a:solidFill>
                <a:latin typeface="+mn-lt"/>
              </a:defRPr>
            </a:lvl1pPr>
          </a:lstStyle>
          <a:p>
            <a:pPr>
              <a:defRPr/>
            </a:pPr>
            <a:endParaRPr lang="fr-CH"/>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smtClean="0">
                <a:solidFill>
                  <a:schemeClr val="tx1"/>
                </a:solidFill>
                <a:latin typeface="+mn-lt"/>
              </a:defRPr>
            </a:lvl1pPr>
          </a:lstStyle>
          <a:p>
            <a:pPr>
              <a:defRPr/>
            </a:pPr>
            <a:fld id="{159C73F7-DAC5-428F-86B5-BC6AB0E619D7}" type="slidenum">
              <a:rPr lang="fr-CH"/>
              <a:pPr>
                <a:defRPr/>
              </a:pPr>
              <a:t>‹#›</a:t>
            </a:fld>
            <a:endParaRPr lang="fr-CH" dirty="0"/>
          </a:p>
        </p:txBody>
      </p:sp>
    </p:spTree>
  </p:cSld>
  <p:clrMap bg1="dk1" tx1="lt1" bg2="dk2" tx2="lt2" accent1="accent1" accent2="accent2" accent3="accent3" accent4="accent4" accent5="accent5" accent6="accent6" hlink="hlink" folHlink="folHlink"/>
  <p:sldLayoutIdLst>
    <p:sldLayoutId id="2147484116" r:id="rId1"/>
    <p:sldLayoutId id="2147484117" r:id="rId2"/>
    <p:sldLayoutId id="2147484118" r:id="rId3"/>
    <p:sldLayoutId id="2147484119" r:id="rId4"/>
    <p:sldLayoutId id="2147484120" r:id="rId5"/>
    <p:sldLayoutId id="2147484115" r:id="rId6"/>
    <p:sldLayoutId id="2147484114" r:id="rId7"/>
    <p:sldLayoutId id="2147484121" r:id="rId8"/>
    <p:sldLayoutId id="2147484122" r:id="rId9"/>
    <p:sldLayoutId id="2147484113" r:id="rId10"/>
    <p:sldLayoutId id="2147484112" r:id="rId11"/>
  </p:sldLayoutIdLst>
  <p:txStyles>
    <p:titleStyle>
      <a:lvl1pPr marL="484188" algn="l" rtl="0" fontAlgn="base">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algn="l" rtl="0" fontAlgn="base">
        <a:spcBef>
          <a:spcPct val="0"/>
        </a:spcBef>
        <a:spcAft>
          <a:spcPct val="0"/>
        </a:spcAft>
        <a:defRPr sz="4200">
          <a:solidFill>
            <a:srgbClr val="FF5C9C"/>
          </a:solidFill>
          <a:latin typeface="Century Gothic" pitchFamily="34" charset="0"/>
        </a:defRPr>
      </a:lvl2pPr>
      <a:lvl3pPr marL="484188" algn="l" rtl="0" fontAlgn="base">
        <a:spcBef>
          <a:spcPct val="0"/>
        </a:spcBef>
        <a:spcAft>
          <a:spcPct val="0"/>
        </a:spcAft>
        <a:defRPr sz="4200">
          <a:solidFill>
            <a:srgbClr val="FF5C9C"/>
          </a:solidFill>
          <a:latin typeface="Century Gothic" pitchFamily="34" charset="0"/>
        </a:defRPr>
      </a:lvl3pPr>
      <a:lvl4pPr marL="484188" algn="l" rtl="0" fontAlgn="base">
        <a:spcBef>
          <a:spcPct val="0"/>
        </a:spcBef>
        <a:spcAft>
          <a:spcPct val="0"/>
        </a:spcAft>
        <a:defRPr sz="4200">
          <a:solidFill>
            <a:srgbClr val="FF5C9C"/>
          </a:solidFill>
          <a:latin typeface="Century Gothic" pitchFamily="34" charset="0"/>
        </a:defRPr>
      </a:lvl4pPr>
      <a:lvl5pPr marL="484188" algn="l" rtl="0" fontAlgn="base">
        <a:spcBef>
          <a:spcPct val="0"/>
        </a:spcBef>
        <a:spcAft>
          <a:spcPct val="0"/>
        </a:spcAft>
        <a:defRPr sz="4200">
          <a:solidFill>
            <a:srgbClr val="FF5C9C"/>
          </a:solidFill>
          <a:latin typeface="Century Gothic" pitchFamily="34" charset="0"/>
        </a:defRPr>
      </a:lvl5pPr>
      <a:lvl6pPr marL="941388" algn="l" rtl="0" fontAlgn="base">
        <a:spcBef>
          <a:spcPct val="0"/>
        </a:spcBef>
        <a:spcAft>
          <a:spcPct val="0"/>
        </a:spcAft>
        <a:defRPr sz="4200">
          <a:solidFill>
            <a:srgbClr val="FF5C9C"/>
          </a:solidFill>
          <a:latin typeface="Century Gothic" pitchFamily="34" charset="0"/>
        </a:defRPr>
      </a:lvl6pPr>
      <a:lvl7pPr marL="1398588" algn="l" rtl="0" fontAlgn="base">
        <a:spcBef>
          <a:spcPct val="0"/>
        </a:spcBef>
        <a:spcAft>
          <a:spcPct val="0"/>
        </a:spcAft>
        <a:defRPr sz="4200">
          <a:solidFill>
            <a:srgbClr val="FF5C9C"/>
          </a:solidFill>
          <a:latin typeface="Century Gothic" pitchFamily="34" charset="0"/>
        </a:defRPr>
      </a:lvl7pPr>
      <a:lvl8pPr marL="1855788" algn="l" rtl="0" fontAlgn="base">
        <a:spcBef>
          <a:spcPct val="0"/>
        </a:spcBef>
        <a:spcAft>
          <a:spcPct val="0"/>
        </a:spcAft>
        <a:defRPr sz="4200">
          <a:solidFill>
            <a:srgbClr val="FF5C9C"/>
          </a:solidFill>
          <a:latin typeface="Century Gothic" pitchFamily="34" charset="0"/>
        </a:defRPr>
      </a:lvl8pPr>
      <a:lvl9pPr marL="2312988" algn="l" rtl="0" fontAlgn="base">
        <a:spcBef>
          <a:spcPct val="0"/>
        </a:spcBef>
        <a:spcAft>
          <a:spcPct val="0"/>
        </a:spcAft>
        <a:defRPr sz="4200">
          <a:solidFill>
            <a:srgbClr val="FF5C9C"/>
          </a:solidFill>
          <a:latin typeface="Century Gothic" pitchFamily="34" charset="0"/>
        </a:defRPr>
      </a:lvl9pPr>
    </p:titleStyle>
    <p:bodyStyle>
      <a:lvl1pPr marL="447675"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fontAlgn="base">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fontAlgn="base">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fontAlgn="base">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fontAlgn="base">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44824"/>
            <a:ext cx="7772400" cy="2664296"/>
          </a:xfrm>
        </p:spPr>
        <p:txBody>
          <a:bodyPr>
            <a:normAutofit fontScale="90000"/>
          </a:bodyPr>
          <a:lstStyle/>
          <a:p>
            <a:pPr marL="484632" fontAlgn="auto">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a:solidFill>
                  <a:schemeClr val="accent1">
                    <a:tint val="83000"/>
                    <a:satMod val="150000"/>
                  </a:schemeClr>
                </a:solidFill>
              </a:rPr>
              <a:t/>
            </a:r>
            <a:br>
              <a:rPr lang="en-US" b="1" dirty="0">
                <a:solidFill>
                  <a:schemeClr val="accent1">
                    <a:tint val="83000"/>
                    <a:satMod val="150000"/>
                  </a:schemeClr>
                </a:solidFill>
              </a:rPr>
            </a:b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a:solidFill>
                  <a:schemeClr val="accent1">
                    <a:tint val="83000"/>
                    <a:satMod val="150000"/>
                  </a:schemeClr>
                </a:solidFill>
              </a:rPr>
              <a:t/>
            </a:r>
            <a:br>
              <a:rPr lang="en-US" b="1" dirty="0">
                <a:solidFill>
                  <a:schemeClr val="accent1">
                    <a:tint val="83000"/>
                    <a:satMod val="150000"/>
                  </a:schemeClr>
                </a:solidFill>
              </a:rPr>
            </a:br>
            <a:r>
              <a:rPr lang="en-US" b="1" dirty="0" smtClean="0">
                <a:solidFill>
                  <a:schemeClr val="accent1">
                    <a:tint val="83000"/>
                    <a:satMod val="150000"/>
                  </a:schemeClr>
                </a:solidFill>
              </a:rPr>
              <a:t>CHAIR HIRING</a:t>
            </a:r>
            <a:br>
              <a:rPr lang="en-US" b="1" dirty="0" smtClean="0">
                <a:solidFill>
                  <a:schemeClr val="accent1">
                    <a:tint val="83000"/>
                    <a:satMod val="150000"/>
                  </a:schemeClr>
                </a:solidFill>
              </a:rPr>
            </a:br>
            <a:r>
              <a:rPr lang="en-US" b="1" dirty="0" smtClean="0">
                <a:solidFill>
                  <a:schemeClr val="accent1">
                    <a:tint val="83000"/>
                    <a:satMod val="150000"/>
                  </a:schemeClr>
                </a:solidFill>
              </a:rPr>
              <a:t>IN HAIRDRESSING SALONS</a:t>
            </a:r>
            <a:br>
              <a:rPr lang="en-US" b="1" dirty="0" smtClean="0">
                <a:solidFill>
                  <a:schemeClr val="accent1">
                    <a:tint val="83000"/>
                    <a:satMod val="150000"/>
                  </a:schemeClr>
                </a:solidFill>
              </a:rPr>
            </a:br>
            <a:r>
              <a:rPr lang="en-US" b="1" dirty="0" smtClean="0">
                <a:solidFill>
                  <a:schemeClr val="accent1">
                    <a:tint val="83000"/>
                    <a:satMod val="150000"/>
                  </a:schemeClr>
                </a:solidFill>
              </a:rPr>
              <a:t>IN EUROPE </a:t>
            </a:r>
            <a:r>
              <a:rPr lang="fr-CH" dirty="0">
                <a:solidFill>
                  <a:schemeClr val="accent1">
                    <a:tint val="83000"/>
                    <a:satMod val="150000"/>
                  </a:schemeClr>
                </a:solidFill>
              </a:rPr>
              <a:t/>
            </a:r>
            <a:br>
              <a:rPr lang="fr-CH" dirty="0">
                <a:solidFill>
                  <a:schemeClr val="accent1">
                    <a:tint val="83000"/>
                    <a:satMod val="150000"/>
                  </a:schemeClr>
                </a:solidFill>
              </a:rPr>
            </a:br>
            <a:endParaRPr lang="fr-CH" dirty="0">
              <a:solidFill>
                <a:schemeClr val="accent1">
                  <a:tint val="83000"/>
                  <a:satMod val="150000"/>
                </a:schemeClr>
              </a:solidFill>
            </a:endParaRPr>
          </a:p>
        </p:txBody>
      </p:sp>
      <p:sp>
        <p:nvSpPr>
          <p:cNvPr id="3" name="Subtitle 2"/>
          <p:cNvSpPr>
            <a:spLocks noGrp="1"/>
          </p:cNvSpPr>
          <p:nvPr>
            <p:ph type="subTitle" idx="1"/>
          </p:nvPr>
        </p:nvSpPr>
        <p:spPr>
          <a:xfrm>
            <a:off x="1403648" y="4581128"/>
            <a:ext cx="6400800" cy="1752600"/>
          </a:xfrm>
        </p:spPr>
        <p:txBody>
          <a:bodyPr>
            <a:normAutofit lnSpcReduction="10000"/>
          </a:bodyPr>
          <a:lstStyle/>
          <a:p>
            <a:pPr fontAlgn="auto">
              <a:spcAft>
                <a:spcPts val="0"/>
              </a:spcAft>
              <a:buFont typeface="Wingdings 2"/>
              <a:buNone/>
              <a:defRPr/>
            </a:pPr>
            <a:r>
              <a:rPr lang="fr-CH" sz="2800" b="1" dirty="0" smtClean="0"/>
              <a:t>Results of a small internal survey</a:t>
            </a:r>
            <a:br>
              <a:rPr lang="fr-CH" sz="2800" b="1" dirty="0" smtClean="0"/>
            </a:br>
            <a:r>
              <a:rPr lang="fr-CH" sz="2800" b="1" dirty="0" err="1" smtClean="0"/>
              <a:t>presented</a:t>
            </a:r>
            <a:r>
              <a:rPr lang="fr-CH" sz="2800" b="1" dirty="0" smtClean="0"/>
              <a:t> to the </a:t>
            </a:r>
            <a:r>
              <a:rPr lang="fr-CH" sz="2800" b="1" dirty="0" err="1" smtClean="0"/>
              <a:t>Personal</a:t>
            </a:r>
            <a:r>
              <a:rPr lang="fr-CH" sz="2800" b="1" dirty="0" smtClean="0"/>
              <a:t> Services Social Dialogue </a:t>
            </a:r>
            <a:r>
              <a:rPr lang="fr-CH" sz="2800" b="1" dirty="0" err="1" smtClean="0"/>
              <a:t>Committee</a:t>
            </a:r>
            <a:endParaRPr lang="fr-CH" sz="2800" b="1" dirty="0" smtClean="0"/>
          </a:p>
          <a:p>
            <a:pPr fontAlgn="auto">
              <a:spcAft>
                <a:spcPts val="0"/>
              </a:spcAft>
              <a:buFont typeface="Wingdings 2"/>
              <a:buNone/>
              <a:defRPr/>
            </a:pPr>
            <a:r>
              <a:rPr lang="fr-CH" sz="2800" b="1" dirty="0" smtClean="0"/>
              <a:t>21 </a:t>
            </a:r>
            <a:r>
              <a:rPr lang="fr-CH" sz="2800" b="1" dirty="0" err="1" smtClean="0"/>
              <a:t>June</a:t>
            </a:r>
            <a:r>
              <a:rPr lang="fr-CH" sz="2800" b="1" dirty="0" smtClean="0"/>
              <a:t> 2011</a:t>
            </a:r>
            <a:endParaRPr lang="fr-CH" sz="2800" b="1" dirty="0"/>
          </a:p>
        </p:txBody>
      </p:sp>
      <p:pic>
        <p:nvPicPr>
          <p:cNvPr id="14339" name="Picture 3"/>
          <p:cNvPicPr>
            <a:picLocks noChangeAspect="1"/>
          </p:cNvPicPr>
          <p:nvPr/>
        </p:nvPicPr>
        <p:blipFill>
          <a:blip r:embed="rId2"/>
          <a:srcRect/>
          <a:stretch>
            <a:fillRect/>
          </a:stretch>
        </p:blipFill>
        <p:spPr bwMode="auto">
          <a:xfrm>
            <a:off x="539750" y="534988"/>
            <a:ext cx="2152650" cy="17986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fontAlgn="auto">
              <a:spcAft>
                <a:spcPts val="0"/>
              </a:spcAft>
              <a:defRPr/>
            </a:pPr>
            <a:r>
              <a:rPr lang="en-US" dirty="0">
                <a:solidFill>
                  <a:schemeClr val="accent1">
                    <a:tint val="83000"/>
                    <a:satMod val="150000"/>
                  </a:schemeClr>
                </a:solidFill>
              </a:rPr>
              <a:t>Other </a:t>
            </a:r>
            <a:r>
              <a:rPr lang="en-US" dirty="0" smtClean="0">
                <a:solidFill>
                  <a:schemeClr val="accent1">
                    <a:tint val="83000"/>
                    <a:satMod val="150000"/>
                  </a:schemeClr>
                </a:solidFill>
              </a:rPr>
              <a:t>comments (cont.)</a:t>
            </a:r>
            <a:endParaRPr lang="fr-CH"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fontScale="70000" lnSpcReduction="20000"/>
          </a:bodyPr>
          <a:lstStyle/>
          <a:p>
            <a:pPr marL="448056" indent="-384048" fontAlgn="auto">
              <a:spcAft>
                <a:spcPts val="0"/>
              </a:spcAft>
              <a:buFont typeface="Wingdings 2"/>
              <a:buChar char=""/>
              <a:defRPr/>
            </a:pPr>
            <a:r>
              <a:rPr lang="en-US" sz="3200" b="1" dirty="0"/>
              <a:t>Germany:</a:t>
            </a:r>
            <a:r>
              <a:rPr lang="en-US" sz="3200" dirty="0"/>
              <a:t>  We consider it as a form of fake self-employment that must be fought.  In the end it amounts to an embellishment of unemployment statistics. It leads to unfair competition and puts the real workplaces at risk. </a:t>
            </a:r>
            <a:endParaRPr lang="fr-CH" sz="3200" dirty="0"/>
          </a:p>
          <a:p>
            <a:pPr marL="448056" indent="-384048" fontAlgn="auto">
              <a:spcAft>
                <a:spcPts val="0"/>
              </a:spcAft>
              <a:buFont typeface="Wingdings 2"/>
              <a:buChar char=""/>
              <a:defRPr/>
            </a:pPr>
            <a:endParaRPr lang="fr-CH" sz="3200" dirty="0"/>
          </a:p>
          <a:p>
            <a:pPr marL="448056" indent="-384048" fontAlgn="auto">
              <a:spcAft>
                <a:spcPts val="0"/>
              </a:spcAft>
              <a:buFont typeface="Wingdings 2"/>
              <a:buChar char=""/>
              <a:defRPr/>
            </a:pPr>
            <a:r>
              <a:rPr lang="en-US" sz="3200" b="1" dirty="0"/>
              <a:t>Italy</a:t>
            </a:r>
            <a:r>
              <a:rPr lang="en-US" sz="3200" dirty="0"/>
              <a:t>: Presently there are no laws, contract standards or collective agreements regulating the renting of chairs (or cabins for beauticians).  In collective bargaining for hairdressing starting in March, the social partners intend (for the first time in our country) to adopt a Common Statement in which they request relevant institutions to adopt annexed provisions that would be finalized after an experimental period of the possibility to grant to the businesses that operate within the laws and collective agreements the renting of a chair or cabin. </a:t>
            </a:r>
            <a:endParaRPr lang="fr-CH" sz="3200" dirty="0"/>
          </a:p>
          <a:p>
            <a:pPr marL="448056" indent="-384048" fontAlgn="auto">
              <a:spcAft>
                <a:spcPts val="0"/>
              </a:spcAft>
              <a:buFont typeface="Wingdings 2"/>
              <a:buChar char=""/>
              <a:defRPr/>
            </a:pPr>
            <a:endParaRPr lang="fr-CH" sz="2800" dirty="0"/>
          </a:p>
          <a:p>
            <a:pPr marL="448056" indent="-384048" fontAlgn="auto">
              <a:spcAft>
                <a:spcPts val="0"/>
              </a:spcAft>
              <a:buFont typeface="Wingdings 2"/>
              <a:buChar char=""/>
              <a:defRPr/>
            </a:pPr>
            <a:endParaRPr lang="fr-CH"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fontAlgn="auto">
              <a:spcAft>
                <a:spcPts val="0"/>
              </a:spcAft>
              <a:defRPr/>
            </a:pPr>
            <a:r>
              <a:rPr lang="fr-CH" dirty="0" smtClean="0">
                <a:solidFill>
                  <a:schemeClr val="accent1">
                    <a:tint val="83000"/>
                    <a:satMod val="150000"/>
                  </a:schemeClr>
                </a:solidFill>
              </a:rPr>
              <a:t/>
            </a:r>
            <a:br>
              <a:rPr lang="fr-CH" dirty="0" smtClean="0">
                <a:solidFill>
                  <a:schemeClr val="accent1">
                    <a:tint val="83000"/>
                    <a:satMod val="150000"/>
                  </a:schemeClr>
                </a:solidFill>
              </a:rPr>
            </a:br>
            <a:r>
              <a:rPr lang="fr-CH" dirty="0" err="1" smtClean="0">
                <a:solidFill>
                  <a:schemeClr val="accent1">
                    <a:tint val="83000"/>
                    <a:satMod val="150000"/>
                  </a:schemeClr>
                </a:solidFill>
              </a:rPr>
              <a:t>Respondents</a:t>
            </a:r>
            <a:endParaRPr lang="fr-CH" dirty="0">
              <a:solidFill>
                <a:schemeClr val="accent1">
                  <a:tint val="83000"/>
                  <a:satMod val="150000"/>
                </a:schemeClr>
              </a:solidFill>
            </a:endParaRPr>
          </a:p>
        </p:txBody>
      </p:sp>
      <p:sp>
        <p:nvSpPr>
          <p:cNvPr id="3" name="Content Placeholder 2"/>
          <p:cNvSpPr>
            <a:spLocks noGrp="1"/>
          </p:cNvSpPr>
          <p:nvPr>
            <p:ph idx="1"/>
          </p:nvPr>
        </p:nvSpPr>
        <p:spPr>
          <a:xfrm>
            <a:off x="827088" y="1600200"/>
            <a:ext cx="7859712" cy="4525963"/>
          </a:xfrm>
        </p:spPr>
        <p:txBody>
          <a:bodyPr>
            <a:normAutofit/>
          </a:bodyPr>
          <a:lstStyle/>
          <a:p>
            <a:pPr marL="0" indent="0" fontAlgn="auto">
              <a:spcAft>
                <a:spcPts val="0"/>
              </a:spcAft>
              <a:buFont typeface="Wingdings 2"/>
              <a:buNone/>
              <a:defRPr/>
            </a:pPr>
            <a:endParaRPr lang="fr-CH" dirty="0" smtClean="0"/>
          </a:p>
          <a:p>
            <a:pPr marL="0" indent="0" fontAlgn="auto">
              <a:spcAft>
                <a:spcPts val="0"/>
              </a:spcAft>
              <a:buFont typeface="Wingdings 2"/>
              <a:buNone/>
              <a:defRPr/>
            </a:pPr>
            <a:r>
              <a:rPr lang="fr-CH" dirty="0" smtClean="0"/>
              <a:t>The </a:t>
            </a:r>
            <a:r>
              <a:rPr lang="fr-CH" dirty="0" err="1" smtClean="0"/>
              <a:t>survey</a:t>
            </a:r>
            <a:r>
              <a:rPr lang="fr-CH" dirty="0" smtClean="0"/>
              <a:t> </a:t>
            </a:r>
            <a:r>
              <a:rPr lang="fr-CH" dirty="0" err="1" smtClean="0"/>
              <a:t>covers</a:t>
            </a:r>
            <a:r>
              <a:rPr lang="fr-CH" dirty="0"/>
              <a:t>  9 </a:t>
            </a:r>
            <a:r>
              <a:rPr lang="fr-CH" dirty="0" smtClean="0"/>
              <a:t>countries: </a:t>
            </a:r>
            <a:endParaRPr lang="fr-CH" dirty="0"/>
          </a:p>
          <a:p>
            <a:pPr marL="0" indent="0" fontAlgn="auto">
              <a:spcAft>
                <a:spcPts val="0"/>
              </a:spcAft>
              <a:buFont typeface="Wingdings 2"/>
              <a:buNone/>
              <a:defRPr/>
            </a:pPr>
            <a:endParaRPr lang="fr-CH" dirty="0" smtClean="0"/>
          </a:p>
          <a:p>
            <a:pPr marL="448056" indent="-384048" fontAlgn="auto">
              <a:spcAft>
                <a:spcPts val="0"/>
              </a:spcAft>
              <a:buFont typeface="Wingdings 2"/>
              <a:buChar char=""/>
              <a:defRPr/>
            </a:pPr>
            <a:r>
              <a:rPr lang="fr-CH" dirty="0" err="1" smtClean="0"/>
              <a:t>Austria</a:t>
            </a:r>
            <a:r>
              <a:rPr lang="fr-CH" dirty="0" smtClean="0"/>
              <a:t>  </a:t>
            </a:r>
            <a:r>
              <a:rPr lang="fr-CH" dirty="0"/>
              <a:t>	</a:t>
            </a:r>
            <a:r>
              <a:rPr lang="fr-CH" dirty="0" err="1" smtClean="0"/>
              <a:t>Belgium</a:t>
            </a:r>
            <a:r>
              <a:rPr lang="fr-CH" dirty="0" smtClean="0"/>
              <a:t> </a:t>
            </a:r>
            <a:r>
              <a:rPr lang="fr-CH" dirty="0"/>
              <a:t>	</a:t>
            </a:r>
            <a:r>
              <a:rPr lang="fr-CH" dirty="0" smtClean="0"/>
              <a:t>	</a:t>
            </a:r>
            <a:r>
              <a:rPr lang="fr-CH" dirty="0" err="1" smtClean="0"/>
              <a:t>Denmark</a:t>
            </a:r>
            <a:r>
              <a:rPr lang="fr-CH" dirty="0" smtClean="0"/>
              <a:t>	</a:t>
            </a:r>
          </a:p>
          <a:p>
            <a:pPr marL="448056" indent="-384048" fontAlgn="auto">
              <a:spcAft>
                <a:spcPts val="0"/>
              </a:spcAft>
              <a:buFont typeface="Wingdings 2"/>
              <a:buChar char=""/>
              <a:defRPr/>
            </a:pPr>
            <a:r>
              <a:rPr lang="fr-CH" dirty="0" smtClean="0"/>
              <a:t>France		</a:t>
            </a:r>
            <a:r>
              <a:rPr lang="en-US" dirty="0" smtClean="0"/>
              <a:t>Finland </a:t>
            </a:r>
            <a:r>
              <a:rPr lang="en-US" dirty="0"/>
              <a:t>	</a:t>
            </a:r>
            <a:r>
              <a:rPr lang="en-US" dirty="0" smtClean="0"/>
              <a:t>	Germany</a:t>
            </a:r>
            <a:r>
              <a:rPr lang="en-US" dirty="0"/>
              <a:t>	</a:t>
            </a:r>
            <a:r>
              <a:rPr lang="en-US" dirty="0" smtClean="0"/>
              <a:t> </a:t>
            </a:r>
            <a:r>
              <a:rPr lang="en-US" dirty="0"/>
              <a:t> </a:t>
            </a:r>
            <a:r>
              <a:rPr lang="en-US" dirty="0" smtClean="0"/>
              <a:t>  </a:t>
            </a:r>
            <a:endParaRPr lang="fr-CH" dirty="0" smtClean="0"/>
          </a:p>
          <a:p>
            <a:pPr marL="448056" indent="-384048" fontAlgn="auto">
              <a:spcAft>
                <a:spcPts val="0"/>
              </a:spcAft>
              <a:buFont typeface="Wingdings 2"/>
              <a:buChar char=""/>
              <a:defRPr/>
            </a:pPr>
            <a:r>
              <a:rPr lang="en-US" dirty="0" smtClean="0"/>
              <a:t>Italy		Netherlands	Norway		</a:t>
            </a:r>
            <a:endParaRPr lang="fr-CH"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fontAlgn="auto">
              <a:spcAft>
                <a:spcPts val="0"/>
              </a:spcAft>
              <a:defRPr/>
            </a:pPr>
            <a:r>
              <a:rPr lang="fr-CH" dirty="0" smtClean="0">
                <a:solidFill>
                  <a:schemeClr val="accent1">
                    <a:tint val="83000"/>
                    <a:satMod val="150000"/>
                  </a:schemeClr>
                </a:solidFill>
              </a:rPr>
              <a:t>QUESTIONS</a:t>
            </a:r>
            <a:endParaRPr lang="fr-CH"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a:bodyPr>
          <a:lstStyle/>
          <a:p>
            <a:pPr marL="448056" indent="-384048" fontAlgn="auto">
              <a:spcAft>
                <a:spcPts val="0"/>
              </a:spcAft>
              <a:buFont typeface="Wingdings 2"/>
              <a:buChar char=""/>
              <a:defRPr/>
            </a:pPr>
            <a:r>
              <a:rPr lang="en-US" sz="2000" b="1" dirty="0"/>
              <a:t>Are there any chair renters in the country</a:t>
            </a:r>
            <a:r>
              <a:rPr lang="en-US" sz="2000" b="1" dirty="0" smtClean="0"/>
              <a:t>?</a:t>
            </a:r>
          </a:p>
          <a:p>
            <a:pPr marL="448056" indent="-384048" fontAlgn="auto">
              <a:spcAft>
                <a:spcPts val="0"/>
              </a:spcAft>
              <a:buFont typeface="Wingdings 2"/>
              <a:buChar char=""/>
              <a:defRPr/>
            </a:pPr>
            <a:endParaRPr lang="en-US" sz="2000" b="1" dirty="0" smtClean="0"/>
          </a:p>
          <a:p>
            <a:pPr marL="448056" indent="-384048" fontAlgn="auto">
              <a:spcAft>
                <a:spcPts val="0"/>
              </a:spcAft>
              <a:buFont typeface="Wingdings 2"/>
              <a:buChar char=""/>
              <a:defRPr/>
            </a:pPr>
            <a:r>
              <a:rPr lang="en-US" sz="2000" b="1" dirty="0"/>
              <a:t>Are there any regulations for chair hiring?</a:t>
            </a:r>
            <a:endParaRPr lang="fr-CH" sz="2000" dirty="0"/>
          </a:p>
          <a:p>
            <a:pPr marL="457200" lvl="1" indent="0" fontAlgn="auto">
              <a:spcAft>
                <a:spcPts val="0"/>
              </a:spcAft>
              <a:buFont typeface="Verdana"/>
              <a:buNone/>
              <a:defRPr/>
            </a:pPr>
            <a:r>
              <a:rPr lang="fr-CH" sz="2000" b="1" dirty="0" smtClean="0"/>
              <a:t>a) 	</a:t>
            </a:r>
            <a:r>
              <a:rPr lang="fr-CH" sz="2000" b="1" dirty="0" err="1" smtClean="0"/>
              <a:t>Legislation</a:t>
            </a:r>
            <a:endParaRPr lang="fr-CH" sz="2000" b="1" dirty="0" smtClean="0"/>
          </a:p>
          <a:p>
            <a:pPr marL="0" indent="0" fontAlgn="auto">
              <a:spcAft>
                <a:spcPts val="0"/>
              </a:spcAft>
              <a:buFont typeface="Wingdings 2"/>
              <a:buNone/>
              <a:defRPr/>
            </a:pPr>
            <a:r>
              <a:rPr lang="fr-CH" sz="2000" b="1" dirty="0"/>
              <a:t> </a:t>
            </a:r>
            <a:r>
              <a:rPr lang="fr-CH" sz="2000" b="1" dirty="0" smtClean="0"/>
              <a:t>      b) 	Collective </a:t>
            </a:r>
            <a:r>
              <a:rPr lang="fr-CH" sz="2000" b="1" dirty="0" err="1" smtClean="0"/>
              <a:t>Agreements</a:t>
            </a:r>
            <a:endParaRPr lang="fr-CH" sz="2000" b="1" dirty="0" smtClean="0"/>
          </a:p>
          <a:p>
            <a:pPr marL="0" indent="0" fontAlgn="auto">
              <a:spcAft>
                <a:spcPts val="0"/>
              </a:spcAft>
              <a:buFont typeface="Wingdings 2"/>
              <a:buNone/>
              <a:defRPr/>
            </a:pPr>
            <a:endParaRPr lang="fr-CH" sz="2000" b="1" dirty="0" smtClean="0"/>
          </a:p>
          <a:p>
            <a:pPr marL="448056" indent="-384048" fontAlgn="auto">
              <a:spcAft>
                <a:spcPts val="0"/>
              </a:spcAft>
              <a:buFont typeface="Wingdings 2"/>
              <a:buChar char=""/>
              <a:defRPr/>
            </a:pPr>
            <a:r>
              <a:rPr lang="en-US" sz="2000" b="1" dirty="0"/>
              <a:t>Does chair hiring pose any problems to the sector </a:t>
            </a:r>
            <a:r>
              <a:rPr lang="en-US" sz="2000" b="1" dirty="0" smtClean="0"/>
              <a:t>?</a:t>
            </a:r>
          </a:p>
          <a:p>
            <a:pPr marL="457200" lvl="1" indent="0" fontAlgn="auto">
              <a:spcAft>
                <a:spcPts val="0"/>
              </a:spcAft>
              <a:buFont typeface="Verdana"/>
              <a:buNone/>
              <a:defRPr/>
            </a:pPr>
            <a:r>
              <a:rPr lang="en-US" sz="2000" b="1" dirty="0" smtClean="0"/>
              <a:t>If so, which?</a:t>
            </a:r>
          </a:p>
          <a:p>
            <a:pPr marL="971550" lvl="1" indent="-514350" fontAlgn="auto">
              <a:spcAft>
                <a:spcPts val="0"/>
              </a:spcAft>
              <a:buFont typeface="Verdana"/>
              <a:buAutoNum type="alphaLcParenR"/>
              <a:defRPr/>
            </a:pPr>
            <a:r>
              <a:rPr lang="en-US" sz="2000" b="1" dirty="0" smtClean="0"/>
              <a:t>Lower prices</a:t>
            </a:r>
          </a:p>
          <a:p>
            <a:pPr marL="971550" lvl="1" indent="-514350" fontAlgn="auto">
              <a:spcAft>
                <a:spcPts val="0"/>
              </a:spcAft>
              <a:buFont typeface="Verdana"/>
              <a:buAutoNum type="alphaLcParenR"/>
              <a:defRPr/>
            </a:pPr>
            <a:r>
              <a:rPr lang="en-US" sz="2000" b="1" dirty="0"/>
              <a:t>Bad health and safety </a:t>
            </a:r>
            <a:r>
              <a:rPr lang="en-US" sz="2000" b="1" dirty="0" smtClean="0"/>
              <a:t>conditions</a:t>
            </a:r>
          </a:p>
          <a:p>
            <a:pPr marL="971550" lvl="1" indent="-514350" fontAlgn="auto">
              <a:spcAft>
                <a:spcPts val="0"/>
              </a:spcAft>
              <a:buFont typeface="Verdana"/>
              <a:buAutoNum type="alphaLcParenR"/>
              <a:defRPr/>
            </a:pPr>
            <a:r>
              <a:rPr lang="en-US" sz="2000" b="1" dirty="0"/>
              <a:t>Evasion of </a:t>
            </a:r>
            <a:r>
              <a:rPr lang="en-US" sz="2000" b="1" dirty="0" smtClean="0"/>
              <a:t>regulations</a:t>
            </a:r>
          </a:p>
          <a:p>
            <a:pPr marL="971550" lvl="1" indent="-514350" fontAlgn="auto">
              <a:spcAft>
                <a:spcPts val="0"/>
              </a:spcAft>
              <a:buFont typeface="Verdana"/>
              <a:buAutoNum type="alphaLcParenR"/>
              <a:defRPr/>
            </a:pPr>
            <a:r>
              <a:rPr lang="en-US" sz="2000" b="1" dirty="0"/>
              <a:t>Others</a:t>
            </a:r>
            <a:endParaRPr lang="fr-CH" sz="2000" dirty="0"/>
          </a:p>
          <a:p>
            <a:pPr marL="448056" indent="-384048" fontAlgn="auto">
              <a:spcAft>
                <a:spcPts val="0"/>
              </a:spcAft>
              <a:buFont typeface="Wingdings 2"/>
              <a:buChar char=""/>
              <a:defRPr/>
            </a:pPr>
            <a:endParaRPr lang="fr-CH" dirty="0" smtClean="0"/>
          </a:p>
          <a:p>
            <a:pPr marL="448056" indent="-384048" fontAlgn="auto">
              <a:spcAft>
                <a:spcPts val="0"/>
              </a:spcAft>
              <a:buFont typeface="Wingdings 2"/>
              <a:buChar char=""/>
              <a:defRPr/>
            </a:pPr>
            <a:endParaRPr lang="fr-CH"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0"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500"/>
                                        <p:tgtEl>
                                          <p:spTgt spid="3">
                                            <p:txEl>
                                              <p:pRg st="8" end="8"/>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fade">
                                      <p:cBhvr>
                                        <p:cTn id="28" dur="500"/>
                                        <p:tgtEl>
                                          <p:spTgt spid="3">
                                            <p:txEl>
                                              <p:pRg st="9" end="9"/>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Effect transition="in" filter="fade">
                                      <p:cBhvr>
                                        <p:cTn id="31" dur="500"/>
                                        <p:tgtEl>
                                          <p:spTgt spid="3">
                                            <p:txEl>
                                              <p:pRg st="10" end="10"/>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11" end="11"/>
                                            </p:txEl>
                                          </p:spTgt>
                                        </p:tgtEl>
                                        <p:attrNameLst>
                                          <p:attrName>style.visibility</p:attrName>
                                        </p:attrNameLst>
                                      </p:cBhvr>
                                      <p:to>
                                        <p:strVal val="visible"/>
                                      </p:to>
                                    </p:set>
                                    <p:animEffect transition="in" filter="fade">
                                      <p:cBhvr>
                                        <p:cTn id="3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fontScale="90000"/>
          </a:bodyPr>
          <a:lstStyle/>
          <a:p>
            <a:pPr fontAlgn="auto">
              <a:spcAft>
                <a:spcPts val="0"/>
              </a:spcAft>
              <a:defRPr/>
            </a:pPr>
            <a:r>
              <a:rPr lang="en-US" sz="3600" b="1" dirty="0" smtClean="0">
                <a:solidFill>
                  <a:schemeClr val="accent1">
                    <a:tint val="83000"/>
                    <a:satMod val="150000"/>
                  </a:schemeClr>
                </a:solidFill>
              </a:rPr>
              <a:t/>
            </a:r>
            <a:br>
              <a:rPr lang="en-US" sz="3600" b="1" dirty="0" smtClean="0">
                <a:solidFill>
                  <a:schemeClr val="accent1">
                    <a:tint val="83000"/>
                    <a:satMod val="150000"/>
                  </a:schemeClr>
                </a:solidFill>
              </a:rPr>
            </a:br>
            <a:r>
              <a:rPr lang="en-US" sz="3600" b="1" dirty="0" smtClean="0">
                <a:solidFill>
                  <a:schemeClr val="accent1">
                    <a:tint val="83000"/>
                    <a:satMod val="150000"/>
                  </a:schemeClr>
                </a:solidFill>
              </a:rPr>
              <a:t/>
            </a:r>
            <a:br>
              <a:rPr lang="en-US" sz="3600" b="1" dirty="0" smtClean="0">
                <a:solidFill>
                  <a:schemeClr val="accent1">
                    <a:tint val="83000"/>
                    <a:satMod val="150000"/>
                  </a:schemeClr>
                </a:solidFill>
              </a:rPr>
            </a:br>
            <a:r>
              <a:rPr lang="en-US" sz="3600" b="1" dirty="0" smtClean="0">
                <a:solidFill>
                  <a:schemeClr val="accent1">
                    <a:tint val="83000"/>
                    <a:satMod val="150000"/>
                  </a:schemeClr>
                </a:solidFill>
              </a:rPr>
              <a:t>Are </a:t>
            </a:r>
            <a:r>
              <a:rPr lang="en-US" sz="3600" b="1" dirty="0">
                <a:solidFill>
                  <a:schemeClr val="accent1">
                    <a:tint val="83000"/>
                    <a:satMod val="150000"/>
                  </a:schemeClr>
                </a:solidFill>
              </a:rPr>
              <a:t>there any chair renters in the country?</a:t>
            </a:r>
            <a:r>
              <a:rPr lang="en-US" b="1" dirty="0">
                <a:solidFill>
                  <a:schemeClr val="accent1">
                    <a:tint val="83000"/>
                    <a:satMod val="150000"/>
                  </a:schemeClr>
                </a:solidFill>
              </a:rPr>
              <a:t/>
            </a:r>
            <a:br>
              <a:rPr lang="en-US" b="1" dirty="0">
                <a:solidFill>
                  <a:schemeClr val="accent1">
                    <a:tint val="83000"/>
                    <a:satMod val="150000"/>
                  </a:schemeClr>
                </a:solidFill>
              </a:rPr>
            </a:br>
            <a:endParaRPr lang="fr-CH" dirty="0">
              <a:solidFill>
                <a:schemeClr val="accent1">
                  <a:tint val="83000"/>
                  <a:satMod val="150000"/>
                </a:schemeClr>
              </a:solidFill>
            </a:endParaRPr>
          </a:p>
        </p:txBody>
      </p:sp>
      <p:sp>
        <p:nvSpPr>
          <p:cNvPr id="3" name="Content Placeholder 2"/>
          <p:cNvSpPr>
            <a:spLocks noGrp="1"/>
          </p:cNvSpPr>
          <p:nvPr>
            <p:ph sz="half" idx="1"/>
          </p:nvPr>
        </p:nvSpPr>
        <p:spPr>
          <a:xfrm>
            <a:off x="457200" y="1722438"/>
            <a:ext cx="4038600" cy="4525962"/>
          </a:xfrm>
        </p:spPr>
        <p:style>
          <a:lnRef idx="2">
            <a:schemeClr val="accent1"/>
          </a:lnRef>
          <a:fillRef idx="1">
            <a:schemeClr val="lt1"/>
          </a:fillRef>
          <a:effectRef idx="0">
            <a:schemeClr val="accent1"/>
          </a:effectRef>
          <a:fontRef idx="minor">
            <a:schemeClr val="dk1"/>
          </a:fontRef>
        </p:style>
        <p:txBody>
          <a:bodyPr>
            <a:normAutofit/>
          </a:bodyPr>
          <a:lstStyle/>
          <a:p>
            <a:pPr marL="0" indent="0" fontAlgn="auto">
              <a:spcAft>
                <a:spcPts val="0"/>
              </a:spcAft>
              <a:buFont typeface="Wingdings 2"/>
              <a:buNone/>
              <a:defRPr/>
            </a:pPr>
            <a:r>
              <a:rPr lang="fr-CH" sz="2400" dirty="0" smtClean="0"/>
              <a:t>There are in 6 of the 9 countries,  the </a:t>
            </a:r>
            <a:r>
              <a:rPr lang="fr-CH" sz="2400" dirty="0" err="1" smtClean="0"/>
              <a:t>numbers</a:t>
            </a:r>
            <a:r>
              <a:rPr lang="fr-CH" sz="2400" dirty="0" smtClean="0"/>
              <a:t> </a:t>
            </a:r>
            <a:r>
              <a:rPr lang="fr-CH" sz="2400" dirty="0" err="1" smtClean="0"/>
              <a:t>ranging</a:t>
            </a:r>
            <a:r>
              <a:rPr lang="fr-CH" sz="2400" dirty="0" smtClean="0"/>
              <a:t> </a:t>
            </a:r>
            <a:r>
              <a:rPr lang="fr-CH" sz="2400" dirty="0" err="1" smtClean="0"/>
              <a:t>from</a:t>
            </a:r>
            <a:endParaRPr lang="fr-CH" sz="2400" dirty="0" smtClean="0"/>
          </a:p>
          <a:p>
            <a:pPr marL="448056" indent="-384048" fontAlgn="auto">
              <a:spcAft>
                <a:spcPts val="0"/>
              </a:spcAft>
              <a:buFont typeface="Wingdings 2"/>
              <a:buChar char=""/>
              <a:defRPr/>
            </a:pPr>
            <a:r>
              <a:rPr lang="fr-CH" sz="2400" dirty="0" err="1" smtClean="0"/>
              <a:t>Very</a:t>
            </a:r>
            <a:r>
              <a:rPr lang="fr-CH" sz="2400" dirty="0" smtClean="0"/>
              <a:t> few in </a:t>
            </a:r>
            <a:r>
              <a:rPr lang="fr-CH" sz="2400" b="1" dirty="0" err="1" smtClean="0"/>
              <a:t>Belgium</a:t>
            </a:r>
            <a:r>
              <a:rPr lang="fr-CH" sz="2400" b="1" dirty="0"/>
              <a:t> </a:t>
            </a:r>
            <a:r>
              <a:rPr lang="fr-CH" sz="2400" dirty="0" smtClean="0"/>
              <a:t>and </a:t>
            </a:r>
            <a:r>
              <a:rPr lang="fr-CH" sz="2400" b="1" dirty="0" smtClean="0"/>
              <a:t>France</a:t>
            </a:r>
            <a:r>
              <a:rPr lang="fr-CH" sz="2400" dirty="0" smtClean="0"/>
              <a:t> </a:t>
            </a:r>
          </a:p>
          <a:p>
            <a:pPr marL="448056" indent="-384048" fontAlgn="auto">
              <a:spcAft>
                <a:spcPts val="0"/>
              </a:spcAft>
              <a:buFont typeface="Wingdings 2"/>
              <a:buChar char=""/>
              <a:defRPr/>
            </a:pPr>
            <a:r>
              <a:rPr lang="fr-CH" sz="2400" dirty="0" smtClean="0"/>
              <a:t>200 in </a:t>
            </a:r>
            <a:r>
              <a:rPr lang="fr-CH" sz="2400" b="1" dirty="0" err="1" smtClean="0"/>
              <a:t>Denmark</a:t>
            </a:r>
            <a:r>
              <a:rPr lang="fr-CH" sz="2400" dirty="0" smtClean="0"/>
              <a:t> and an </a:t>
            </a:r>
            <a:r>
              <a:rPr lang="fr-CH" sz="2400" dirty="0" err="1" smtClean="0"/>
              <a:t>estimated</a:t>
            </a:r>
            <a:r>
              <a:rPr lang="fr-CH" sz="2400" dirty="0" smtClean="0"/>
              <a:t> 500 in </a:t>
            </a:r>
            <a:r>
              <a:rPr lang="fr-CH" sz="2400" b="1" dirty="0" err="1" smtClean="0"/>
              <a:t>Norway</a:t>
            </a:r>
            <a:endParaRPr lang="fr-CH" sz="2400" b="1" dirty="0" smtClean="0"/>
          </a:p>
          <a:p>
            <a:pPr marL="448056" indent="-384048" fontAlgn="auto">
              <a:spcAft>
                <a:spcPts val="0"/>
              </a:spcAft>
              <a:buFont typeface="Wingdings 2"/>
              <a:buChar char=""/>
              <a:defRPr/>
            </a:pPr>
            <a:r>
              <a:rPr lang="fr-CH" sz="2400" dirty="0" smtClean="0"/>
              <a:t>1500 to 2000 in </a:t>
            </a:r>
            <a:r>
              <a:rPr lang="fr-CH" sz="2400" b="1" dirty="0" err="1" smtClean="0"/>
              <a:t>Finland</a:t>
            </a:r>
            <a:endParaRPr lang="fr-CH" sz="2400" b="1" dirty="0" smtClean="0"/>
          </a:p>
          <a:p>
            <a:pPr marL="448056" indent="-384048" fontAlgn="auto">
              <a:spcAft>
                <a:spcPts val="0"/>
              </a:spcAft>
              <a:buFont typeface="Wingdings 2"/>
              <a:buChar char=""/>
              <a:defRPr/>
            </a:pPr>
            <a:r>
              <a:rPr lang="fr-CH" sz="2400" dirty="0" err="1" smtClean="0"/>
              <a:t>Thousands</a:t>
            </a:r>
            <a:r>
              <a:rPr lang="fr-CH" sz="2400" dirty="0" smtClean="0"/>
              <a:t> in </a:t>
            </a:r>
            <a:r>
              <a:rPr lang="fr-CH" sz="2400" b="1" dirty="0" smtClean="0"/>
              <a:t>Germany</a:t>
            </a:r>
            <a:endParaRPr lang="fr-CH" sz="2400" b="1" dirty="0"/>
          </a:p>
        </p:txBody>
      </p:sp>
      <p:sp>
        <p:nvSpPr>
          <p:cNvPr id="4" name="Content Placeholder 3"/>
          <p:cNvSpPr>
            <a:spLocks noGrp="1"/>
          </p:cNvSpPr>
          <p:nvPr>
            <p:ph sz="half" idx="2"/>
          </p:nvPr>
        </p:nvSpPr>
        <p:spPr>
          <a:xfrm>
            <a:off x="4648200" y="1722438"/>
            <a:ext cx="4038600" cy="4525962"/>
          </a:xfrm>
        </p:spPr>
        <p:style>
          <a:lnRef idx="2">
            <a:schemeClr val="accent2"/>
          </a:lnRef>
          <a:fillRef idx="1">
            <a:schemeClr val="lt1"/>
          </a:fillRef>
          <a:effectRef idx="0">
            <a:schemeClr val="accent2"/>
          </a:effectRef>
          <a:fontRef idx="minor">
            <a:schemeClr val="dk1"/>
          </a:fontRef>
        </p:style>
        <p:txBody>
          <a:bodyPr>
            <a:normAutofit/>
          </a:bodyPr>
          <a:lstStyle/>
          <a:p>
            <a:pPr marL="448056" indent="-384048" fontAlgn="auto">
              <a:spcAft>
                <a:spcPts val="0"/>
              </a:spcAft>
              <a:buFont typeface="Wingdings 2"/>
              <a:buChar char=""/>
              <a:defRPr/>
            </a:pPr>
            <a:r>
              <a:rPr lang="fr-CH" sz="2400" b="1" dirty="0" err="1" smtClean="0"/>
              <a:t>Italy</a:t>
            </a:r>
            <a:r>
              <a:rPr lang="fr-CH" sz="2400" dirty="0" smtClean="0"/>
              <a:t> and </a:t>
            </a:r>
            <a:r>
              <a:rPr lang="fr-CH" sz="2400" b="1" dirty="0" err="1" smtClean="0"/>
              <a:t>Austria</a:t>
            </a:r>
            <a:r>
              <a:rPr lang="fr-CH" sz="2400" dirty="0" smtClean="0"/>
              <a:t> </a:t>
            </a:r>
            <a:r>
              <a:rPr lang="fr-CH" sz="2400" dirty="0" err="1" smtClean="0"/>
              <a:t>responded</a:t>
            </a:r>
            <a:r>
              <a:rPr lang="fr-CH" sz="2400" dirty="0" smtClean="0"/>
              <a:t> </a:t>
            </a:r>
            <a:r>
              <a:rPr lang="fr-CH" sz="2400" dirty="0" err="1" smtClean="0"/>
              <a:t>that</a:t>
            </a:r>
            <a:r>
              <a:rPr lang="fr-CH" sz="2400" dirty="0" smtClean="0"/>
              <a:t> </a:t>
            </a:r>
            <a:r>
              <a:rPr lang="fr-CH" sz="2400" dirty="0" err="1" smtClean="0"/>
              <a:t>there</a:t>
            </a:r>
            <a:r>
              <a:rPr lang="fr-CH" sz="2400" dirty="0" smtClean="0"/>
              <a:t> </a:t>
            </a:r>
            <a:r>
              <a:rPr lang="fr-CH" sz="2400" dirty="0" err="1" smtClean="0"/>
              <a:t>were</a:t>
            </a:r>
            <a:r>
              <a:rPr lang="fr-CH" sz="2400" dirty="0" smtClean="0"/>
              <a:t> none, the latter </a:t>
            </a:r>
            <a:r>
              <a:rPr lang="fr-CH" sz="2400" dirty="0" err="1" smtClean="0"/>
              <a:t>stating</a:t>
            </a:r>
            <a:r>
              <a:rPr lang="fr-CH" sz="2400" dirty="0" smtClean="0"/>
              <a:t>, </a:t>
            </a:r>
            <a:r>
              <a:rPr lang="fr-CH" sz="2400" dirty="0" err="1" smtClean="0"/>
              <a:t>however</a:t>
            </a:r>
            <a:r>
              <a:rPr lang="fr-CH" sz="2400" dirty="0" smtClean="0"/>
              <a:t>, </a:t>
            </a:r>
            <a:r>
              <a:rPr lang="fr-CH" sz="2400" dirty="0" err="1" smtClean="0"/>
              <a:t>that</a:t>
            </a:r>
            <a:r>
              <a:rPr lang="fr-CH" sz="2400" dirty="0" smtClean="0"/>
              <a:t> </a:t>
            </a:r>
            <a:r>
              <a:rPr lang="fr-CH" sz="2400" dirty="0" err="1" smtClean="0"/>
              <a:t>there</a:t>
            </a:r>
            <a:r>
              <a:rPr lang="fr-CH" sz="2400" dirty="0" smtClean="0"/>
              <a:t> </a:t>
            </a:r>
            <a:r>
              <a:rPr lang="fr-CH" sz="2400" dirty="0" err="1" smtClean="0"/>
              <a:t>were</a:t>
            </a:r>
            <a:r>
              <a:rPr lang="fr-CH" sz="2400" dirty="0" smtClean="0"/>
              <a:t> a few applications and </a:t>
            </a:r>
            <a:r>
              <a:rPr lang="fr-CH" sz="2400" dirty="0" err="1" smtClean="0"/>
              <a:t>that</a:t>
            </a:r>
            <a:r>
              <a:rPr lang="fr-CH" sz="2400" dirty="0" smtClean="0"/>
              <a:t> </a:t>
            </a:r>
            <a:r>
              <a:rPr lang="fr-CH" sz="2400" dirty="0" err="1" smtClean="0"/>
              <a:t>they</a:t>
            </a:r>
            <a:r>
              <a:rPr lang="fr-CH" sz="2400" dirty="0" smtClean="0"/>
              <a:t> </a:t>
            </a:r>
            <a:r>
              <a:rPr lang="fr-CH" sz="2400" dirty="0" err="1" smtClean="0"/>
              <a:t>expected</a:t>
            </a:r>
            <a:r>
              <a:rPr lang="fr-CH" sz="2400" dirty="0" smtClean="0"/>
              <a:t> the </a:t>
            </a:r>
            <a:r>
              <a:rPr lang="fr-CH" sz="2400" dirty="0" err="1" smtClean="0"/>
              <a:t>demand</a:t>
            </a:r>
            <a:r>
              <a:rPr lang="fr-CH" sz="2400" dirty="0" smtClean="0"/>
              <a:t> to </a:t>
            </a:r>
            <a:r>
              <a:rPr lang="fr-CH" sz="2400" dirty="0" err="1" smtClean="0"/>
              <a:t>increase</a:t>
            </a:r>
            <a:r>
              <a:rPr lang="fr-CH" sz="2400" dirty="0" smtClean="0"/>
              <a:t>.</a:t>
            </a:r>
          </a:p>
          <a:p>
            <a:pPr marL="448056" indent="-384048" fontAlgn="auto">
              <a:spcAft>
                <a:spcPts val="0"/>
              </a:spcAft>
              <a:buFont typeface="Wingdings 2"/>
              <a:buChar char=""/>
              <a:defRPr/>
            </a:pPr>
            <a:r>
              <a:rPr lang="fr-CH" sz="2400" dirty="0" smtClean="0"/>
              <a:t>For the </a:t>
            </a:r>
            <a:r>
              <a:rPr lang="fr-CH" sz="2400" b="1" dirty="0" err="1" smtClean="0"/>
              <a:t>Netherlands</a:t>
            </a:r>
            <a:r>
              <a:rPr lang="fr-CH" sz="2400" dirty="0" smtClean="0"/>
              <a:t>, the data </a:t>
            </a:r>
            <a:r>
              <a:rPr lang="fr-CH" sz="2400" dirty="0" err="1" smtClean="0"/>
              <a:t>was</a:t>
            </a:r>
            <a:r>
              <a:rPr lang="fr-CH" sz="2400" dirty="0" smtClean="0"/>
              <a:t> not </a:t>
            </a:r>
            <a:r>
              <a:rPr lang="fr-CH" sz="2400" dirty="0" err="1" smtClean="0"/>
              <a:t>available</a:t>
            </a:r>
            <a:r>
              <a:rPr lang="fr-CH" sz="2400" dirty="0" smtClean="0"/>
              <a:t>.</a:t>
            </a:r>
            <a:endParaRPr lang="fr-CH"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792088"/>
          </a:xfrm>
        </p:spPr>
        <p:txBody>
          <a:bodyPr>
            <a:normAutofit fontScale="90000"/>
          </a:bodyPr>
          <a:lstStyle/>
          <a:p>
            <a:pPr fontAlgn="auto">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Regulations </a:t>
            </a:r>
            <a:r>
              <a:rPr lang="en-US" b="1" dirty="0">
                <a:solidFill>
                  <a:schemeClr val="accent1">
                    <a:tint val="83000"/>
                    <a:satMod val="150000"/>
                  </a:schemeClr>
                </a:solidFill>
              </a:rPr>
              <a:t>for chair </a:t>
            </a:r>
            <a:r>
              <a:rPr lang="en-US" b="1" dirty="0" smtClean="0">
                <a:solidFill>
                  <a:schemeClr val="accent1">
                    <a:tint val="83000"/>
                    <a:satMod val="150000"/>
                  </a:schemeClr>
                </a:solidFill>
              </a:rPr>
              <a:t>renting</a:t>
            </a:r>
            <a:r>
              <a:rPr lang="en-US" b="1" dirty="0">
                <a:solidFill>
                  <a:schemeClr val="accent1">
                    <a:tint val="83000"/>
                    <a:satMod val="150000"/>
                  </a:schemeClr>
                </a:solidFill>
              </a:rPr>
              <a:t>	</a:t>
            </a:r>
            <a:r>
              <a:rPr lang="fr-CH" dirty="0">
                <a:solidFill>
                  <a:schemeClr val="accent1">
                    <a:tint val="83000"/>
                    <a:satMod val="150000"/>
                  </a:schemeClr>
                </a:solidFill>
              </a:rPr>
              <a:t/>
            </a:r>
            <a:br>
              <a:rPr lang="fr-CH" dirty="0">
                <a:solidFill>
                  <a:schemeClr val="accent1">
                    <a:tint val="83000"/>
                    <a:satMod val="150000"/>
                  </a:schemeClr>
                </a:solidFill>
              </a:rPr>
            </a:br>
            <a:r>
              <a:rPr lang="en-US" b="1" dirty="0">
                <a:solidFill>
                  <a:schemeClr val="accent1">
                    <a:tint val="83000"/>
                    <a:satMod val="150000"/>
                  </a:schemeClr>
                </a:solidFill>
              </a:rPr>
              <a:t>	</a:t>
            </a:r>
            <a:endParaRPr lang="fr-CH" dirty="0">
              <a:solidFill>
                <a:schemeClr val="accent1">
                  <a:tint val="83000"/>
                  <a:satMod val="150000"/>
                </a:schemeClr>
              </a:solidFill>
            </a:endParaRPr>
          </a:p>
        </p:txBody>
      </p:sp>
      <p:sp>
        <p:nvSpPr>
          <p:cNvPr id="3" name="Content Placeholder 2"/>
          <p:cNvSpPr>
            <a:spLocks noGrp="1"/>
          </p:cNvSpPr>
          <p:nvPr>
            <p:ph sz="half" idx="1"/>
          </p:nvPr>
        </p:nvSpPr>
        <p:spPr>
          <a:xfrm>
            <a:off x="457200" y="1722438"/>
            <a:ext cx="4038600" cy="4525962"/>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pPr marL="448056" indent="-384048" fontAlgn="auto">
              <a:spcAft>
                <a:spcPts val="0"/>
              </a:spcAft>
              <a:buFont typeface="Wingdings 2"/>
              <a:buChar char=""/>
              <a:defRPr/>
            </a:pPr>
            <a:r>
              <a:rPr lang="en-US" b="1" dirty="0" smtClean="0"/>
              <a:t>Legislation</a:t>
            </a:r>
          </a:p>
          <a:p>
            <a:pPr marL="0" indent="0" fontAlgn="auto">
              <a:spcAft>
                <a:spcPts val="0"/>
              </a:spcAft>
              <a:buFont typeface="Wingdings 2"/>
              <a:buNone/>
              <a:defRPr/>
            </a:pPr>
            <a:r>
              <a:rPr lang="fr-CH" sz="2400" dirty="0" err="1" smtClean="0"/>
              <a:t>Seven</a:t>
            </a:r>
            <a:r>
              <a:rPr lang="fr-CH" sz="2400" dirty="0" smtClean="0"/>
              <a:t> countries </a:t>
            </a:r>
            <a:r>
              <a:rPr lang="fr-CH" sz="2400" dirty="0" err="1" smtClean="0"/>
              <a:t>reported</a:t>
            </a:r>
            <a:r>
              <a:rPr lang="fr-CH" sz="2400" dirty="0" smtClean="0"/>
              <a:t> </a:t>
            </a:r>
            <a:r>
              <a:rPr lang="fr-CH" sz="2400" dirty="0" err="1" smtClean="0"/>
              <a:t>that</a:t>
            </a:r>
            <a:r>
              <a:rPr lang="fr-CH" sz="2400" dirty="0" smtClean="0"/>
              <a:t> </a:t>
            </a:r>
            <a:r>
              <a:rPr lang="fr-CH" sz="2400" dirty="0" err="1" smtClean="0"/>
              <a:t>there</a:t>
            </a:r>
            <a:r>
              <a:rPr lang="fr-CH" sz="2400" dirty="0" smtClean="0"/>
              <a:t> </a:t>
            </a:r>
            <a:r>
              <a:rPr lang="fr-CH" sz="2400" dirty="0" err="1" smtClean="0"/>
              <a:t>were</a:t>
            </a:r>
            <a:r>
              <a:rPr lang="fr-CH" sz="2400" dirty="0" smtClean="0"/>
              <a:t> no </a:t>
            </a:r>
            <a:r>
              <a:rPr lang="fr-CH" sz="2400" dirty="0" err="1" smtClean="0"/>
              <a:t>laws</a:t>
            </a:r>
            <a:r>
              <a:rPr lang="fr-CH" sz="2400" dirty="0" smtClean="0"/>
              <a:t> </a:t>
            </a:r>
            <a:r>
              <a:rPr lang="fr-CH" sz="2400" dirty="0" err="1" smtClean="0"/>
              <a:t>regulating</a:t>
            </a:r>
            <a:r>
              <a:rPr lang="fr-CH" sz="2400" dirty="0" smtClean="0"/>
              <a:t> chair </a:t>
            </a:r>
            <a:r>
              <a:rPr lang="fr-CH" sz="2400" dirty="0" err="1" smtClean="0"/>
              <a:t>renting</a:t>
            </a:r>
            <a:r>
              <a:rPr lang="fr-CH" sz="2400" dirty="0" smtClean="0"/>
              <a:t>.</a:t>
            </a:r>
          </a:p>
          <a:p>
            <a:pPr marL="0" indent="0" fontAlgn="auto">
              <a:spcAft>
                <a:spcPts val="0"/>
              </a:spcAft>
              <a:buFont typeface="Wingdings 2"/>
              <a:buNone/>
              <a:defRPr/>
            </a:pPr>
            <a:endParaRPr lang="fr-CH" dirty="0"/>
          </a:p>
          <a:p>
            <a:pPr marL="0" indent="0" fontAlgn="auto">
              <a:spcAft>
                <a:spcPts val="0"/>
              </a:spcAft>
              <a:buFont typeface="Wingdings 2"/>
              <a:buNone/>
              <a:defRPr/>
            </a:pPr>
            <a:r>
              <a:rPr lang="fr-CH" sz="2400" b="1" dirty="0" err="1" smtClean="0"/>
              <a:t>Norway</a:t>
            </a:r>
            <a:r>
              <a:rPr lang="fr-CH" sz="2400" dirty="0" smtClean="0"/>
              <a:t> and </a:t>
            </a:r>
            <a:r>
              <a:rPr lang="fr-CH" sz="2400" b="1" dirty="0" smtClean="0"/>
              <a:t>France</a:t>
            </a:r>
            <a:r>
              <a:rPr lang="fr-CH" sz="2400" dirty="0" smtClean="0"/>
              <a:t> have </a:t>
            </a:r>
            <a:r>
              <a:rPr lang="fr-CH" sz="2400" dirty="0" err="1" smtClean="0"/>
              <a:t>legislation</a:t>
            </a:r>
            <a:r>
              <a:rPr lang="fr-CH" sz="2400" dirty="0" smtClean="0"/>
              <a:t> on chair </a:t>
            </a:r>
            <a:r>
              <a:rPr lang="fr-CH" sz="2400" dirty="0" err="1" smtClean="0"/>
              <a:t>renting</a:t>
            </a:r>
            <a:r>
              <a:rPr lang="fr-CH" sz="2400" dirty="0" smtClean="0"/>
              <a:t>, the French </a:t>
            </a:r>
            <a:r>
              <a:rPr lang="fr-CH" sz="2400" dirty="0" err="1" smtClean="0"/>
              <a:t>law</a:t>
            </a:r>
            <a:r>
              <a:rPr lang="fr-CH" sz="2400" dirty="0" smtClean="0"/>
              <a:t> </a:t>
            </a:r>
            <a:r>
              <a:rPr lang="fr-CH" sz="2400" dirty="0" err="1" smtClean="0"/>
              <a:t>stipulating</a:t>
            </a:r>
            <a:r>
              <a:rPr lang="fr-CH" sz="2400" dirty="0" smtClean="0"/>
              <a:t> </a:t>
            </a:r>
            <a:r>
              <a:rPr lang="fr-CH" sz="2400" dirty="0" err="1" smtClean="0"/>
              <a:t>that</a:t>
            </a:r>
            <a:r>
              <a:rPr lang="fr-CH" sz="2400" dirty="0" smtClean="0"/>
              <a:t> </a:t>
            </a:r>
            <a:r>
              <a:rPr lang="fr-CH" sz="2400" dirty="0" err="1" smtClean="0"/>
              <a:t>only</a:t>
            </a:r>
            <a:r>
              <a:rPr lang="fr-CH" sz="2400" dirty="0" smtClean="0"/>
              <a:t> </a:t>
            </a:r>
            <a:r>
              <a:rPr lang="en-US" sz="2400" dirty="0"/>
              <a:t>a person having a hairdressing certificate may offer hairdressing services as a self-employed either in the home of customers or in a salon. A self-employed person cannot be bound by a work </a:t>
            </a:r>
            <a:r>
              <a:rPr lang="en-US" sz="2400" dirty="0" smtClean="0"/>
              <a:t>contract.</a:t>
            </a:r>
            <a:endParaRPr lang="fr-CH" sz="2400" dirty="0"/>
          </a:p>
        </p:txBody>
      </p:sp>
      <p:sp>
        <p:nvSpPr>
          <p:cNvPr id="4" name="Content Placeholder 3"/>
          <p:cNvSpPr>
            <a:spLocks noGrp="1"/>
          </p:cNvSpPr>
          <p:nvPr>
            <p:ph sz="half" idx="2"/>
          </p:nvPr>
        </p:nvSpPr>
        <p:spPr>
          <a:xfrm>
            <a:off x="4648200" y="1722438"/>
            <a:ext cx="4038600" cy="4525962"/>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pPr marL="448056" indent="-384048" fontAlgn="auto">
              <a:spcAft>
                <a:spcPts val="0"/>
              </a:spcAft>
              <a:buFont typeface="Wingdings 2"/>
              <a:buChar char=""/>
              <a:defRPr/>
            </a:pPr>
            <a:r>
              <a:rPr lang="fr-CH" b="1" dirty="0" smtClean="0"/>
              <a:t>Collective Agreement</a:t>
            </a:r>
          </a:p>
          <a:p>
            <a:pPr marL="0" indent="0" fontAlgn="auto">
              <a:spcAft>
                <a:spcPts val="0"/>
              </a:spcAft>
              <a:buFont typeface="Wingdings 2"/>
              <a:buNone/>
              <a:defRPr/>
            </a:pPr>
            <a:r>
              <a:rPr lang="en-US" sz="2400" dirty="0" smtClean="0"/>
              <a:t>The only country covered by this survey with a collective agreement for chair renters is </a:t>
            </a:r>
            <a:r>
              <a:rPr lang="en-US" sz="2400" b="1" dirty="0" smtClean="0"/>
              <a:t>Denmark</a:t>
            </a:r>
            <a:endParaRPr lang="fr-CH"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484632" fontAlgn="auto">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sz="3600" b="1" dirty="0" smtClean="0">
                <a:solidFill>
                  <a:schemeClr val="accent1">
                    <a:tint val="83000"/>
                    <a:satMod val="150000"/>
                  </a:schemeClr>
                </a:solidFill>
              </a:rPr>
              <a:t>Does </a:t>
            </a:r>
            <a:r>
              <a:rPr lang="en-US" sz="3600" b="1" dirty="0">
                <a:solidFill>
                  <a:schemeClr val="accent1">
                    <a:tint val="83000"/>
                    <a:satMod val="150000"/>
                  </a:schemeClr>
                </a:solidFill>
              </a:rPr>
              <a:t>chair hiring pose any problems to the sector ?</a:t>
            </a:r>
            <a:r>
              <a:rPr lang="fr-CH" sz="3600" dirty="0">
                <a:solidFill>
                  <a:schemeClr val="accent1">
                    <a:tint val="83000"/>
                    <a:satMod val="150000"/>
                  </a:schemeClr>
                </a:solidFill>
              </a:rPr>
              <a:t/>
            </a:r>
            <a:br>
              <a:rPr lang="fr-CH" sz="3600" dirty="0">
                <a:solidFill>
                  <a:schemeClr val="accent1">
                    <a:tint val="83000"/>
                    <a:satMod val="150000"/>
                  </a:schemeClr>
                </a:solidFill>
              </a:rPr>
            </a:br>
            <a:endParaRPr lang="fr-CH" sz="3600"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fontScale="77500" lnSpcReduction="20000"/>
          </a:bodyPr>
          <a:lstStyle/>
          <a:p>
            <a:pPr marL="448056" indent="-384048" fontAlgn="auto">
              <a:spcAft>
                <a:spcPts val="0"/>
              </a:spcAft>
              <a:buFont typeface="Wingdings 2"/>
              <a:buChar char=""/>
              <a:defRPr/>
            </a:pPr>
            <a:r>
              <a:rPr lang="fr-CH" dirty="0" smtClean="0"/>
              <a:t>No </a:t>
            </a:r>
            <a:r>
              <a:rPr lang="fr-CH" dirty="0" err="1" smtClean="0"/>
              <a:t>problems</a:t>
            </a:r>
            <a:r>
              <a:rPr lang="fr-CH" dirty="0" smtClean="0"/>
              <a:t> for </a:t>
            </a:r>
            <a:r>
              <a:rPr lang="fr-CH" b="1" dirty="0" err="1" smtClean="0"/>
              <a:t>Belgium</a:t>
            </a:r>
            <a:r>
              <a:rPr lang="fr-CH" dirty="0" smtClean="0"/>
              <a:t> and the </a:t>
            </a:r>
            <a:r>
              <a:rPr lang="fr-CH" b="1" dirty="0" err="1" smtClean="0"/>
              <a:t>Netherlands</a:t>
            </a:r>
            <a:endParaRPr lang="fr-CH" b="1" dirty="0" smtClean="0"/>
          </a:p>
          <a:p>
            <a:pPr marL="0" indent="0" fontAlgn="auto">
              <a:spcAft>
                <a:spcPts val="0"/>
              </a:spcAft>
              <a:buFont typeface="Wingdings 2"/>
              <a:buNone/>
              <a:defRPr/>
            </a:pPr>
            <a:endParaRPr lang="fr-CH" b="1" dirty="0" smtClean="0"/>
          </a:p>
          <a:p>
            <a:pPr marL="448056" indent="-384048" fontAlgn="auto">
              <a:spcAft>
                <a:spcPts val="0"/>
              </a:spcAft>
              <a:buFont typeface="Wingdings 2"/>
              <a:buChar char=""/>
              <a:defRPr/>
            </a:pPr>
            <a:r>
              <a:rPr lang="fr-CH" dirty="0" smtClean="0"/>
              <a:t>The </a:t>
            </a:r>
            <a:r>
              <a:rPr lang="fr-CH" dirty="0" err="1" smtClean="0"/>
              <a:t>other</a:t>
            </a:r>
            <a:r>
              <a:rPr lang="fr-CH" dirty="0" smtClean="0"/>
              <a:t> </a:t>
            </a:r>
            <a:r>
              <a:rPr lang="fr-CH" dirty="0" err="1" smtClean="0"/>
              <a:t>seven</a:t>
            </a:r>
            <a:r>
              <a:rPr lang="fr-CH" dirty="0" smtClean="0"/>
              <a:t> countries </a:t>
            </a:r>
            <a:r>
              <a:rPr lang="fr-CH" dirty="0" err="1" smtClean="0"/>
              <a:t>replied</a:t>
            </a:r>
            <a:r>
              <a:rPr lang="fr-CH" dirty="0" smtClean="0"/>
              <a:t> </a:t>
            </a:r>
            <a:r>
              <a:rPr lang="fr-CH" b="1" dirty="0" err="1" smtClean="0"/>
              <a:t>yes</a:t>
            </a:r>
            <a:r>
              <a:rPr lang="fr-CH" dirty="0"/>
              <a:t>,</a:t>
            </a:r>
            <a:r>
              <a:rPr lang="fr-CH" dirty="0" smtClean="0"/>
              <a:t> </a:t>
            </a:r>
          </a:p>
          <a:p>
            <a:pPr marL="0" indent="0" fontAlgn="auto">
              <a:spcAft>
                <a:spcPts val="0"/>
              </a:spcAft>
              <a:buFont typeface="Wingdings 2"/>
              <a:buNone/>
              <a:defRPr/>
            </a:pPr>
            <a:r>
              <a:rPr lang="fr-CH" b="1" dirty="0"/>
              <a:t>	</a:t>
            </a:r>
            <a:r>
              <a:rPr lang="fr-CH" b="1" dirty="0" err="1" smtClean="0"/>
              <a:t>Norway</a:t>
            </a:r>
            <a:r>
              <a:rPr lang="fr-CH" dirty="0" smtClean="0"/>
              <a:t> </a:t>
            </a:r>
            <a:r>
              <a:rPr lang="fr-CH" dirty="0" err="1" smtClean="0"/>
              <a:t>stating</a:t>
            </a:r>
            <a:r>
              <a:rPr lang="fr-CH" dirty="0" smtClean="0"/>
              <a:t> </a:t>
            </a:r>
            <a:r>
              <a:rPr lang="fr-CH" dirty="0" err="1" smtClean="0"/>
              <a:t>that</a:t>
            </a:r>
            <a:r>
              <a:rPr lang="fr-CH" dirty="0" smtClean="0"/>
              <a:t> </a:t>
            </a:r>
            <a:r>
              <a:rPr lang="en-US" dirty="0" smtClean="0"/>
              <a:t>that it was not a big </a:t>
            </a:r>
            <a:r>
              <a:rPr lang="en-US" dirty="0"/>
              <a:t>problem so far as the numbers are low, but the sector suspects it to be an up and coming phenomenon. Both employers and employees are against it. The few examples known show that it causes lots of problems for the </a:t>
            </a:r>
            <a:r>
              <a:rPr lang="en-US" dirty="0" smtClean="0"/>
              <a:t>workers especially and</a:t>
            </a:r>
          </a:p>
          <a:p>
            <a:pPr marL="0" indent="0" fontAlgn="auto">
              <a:spcAft>
                <a:spcPts val="0"/>
              </a:spcAft>
              <a:buFont typeface="Wingdings 2"/>
              <a:buNone/>
              <a:defRPr/>
            </a:pPr>
            <a:r>
              <a:rPr lang="en-US" dirty="0"/>
              <a:t>t</a:t>
            </a:r>
            <a:r>
              <a:rPr lang="en-US" dirty="0" smtClean="0"/>
              <a:t>he </a:t>
            </a:r>
            <a:r>
              <a:rPr lang="en-US" b="1" dirty="0" smtClean="0"/>
              <a:t>German</a:t>
            </a:r>
            <a:r>
              <a:rPr lang="en-US" dirty="0" smtClean="0"/>
              <a:t> union commenting that in their view it was bogus self-employment, </a:t>
            </a:r>
            <a:r>
              <a:rPr lang="en-US" dirty="0"/>
              <a:t>the turnover tax limit is deliberately fallen short, therefore no taxes on turnover</a:t>
            </a:r>
            <a:r>
              <a:rPr lang="en-US" i="1" dirty="0"/>
              <a:t>  </a:t>
            </a:r>
            <a:r>
              <a:rPr lang="en-US" dirty="0"/>
              <a:t>paid,</a:t>
            </a:r>
            <a:r>
              <a:rPr lang="en-US" i="1" dirty="0"/>
              <a:t> </a:t>
            </a:r>
            <a:r>
              <a:rPr lang="en-US" dirty="0"/>
              <a:t>distortion of competition, no more training, endangering the craft.</a:t>
            </a:r>
            <a:r>
              <a:rPr lang="fr-CH" dirty="0" smtClean="0"/>
              <a:t> </a:t>
            </a:r>
            <a:endParaRPr lang="fr-CH"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fontAlgn="auto">
              <a:spcAft>
                <a:spcPts val="0"/>
              </a:spcAft>
              <a:defRPr/>
            </a:pPr>
            <a:r>
              <a:rPr lang="de-CH" sz="4000" b="1" dirty="0">
                <a:solidFill>
                  <a:schemeClr val="accent1">
                    <a:tint val="83000"/>
                    <a:satMod val="150000"/>
                  </a:schemeClr>
                </a:solidFill>
              </a:rPr>
              <a:t>Relevant problems mentioned</a:t>
            </a:r>
            <a:endParaRPr lang="fr-CH" sz="4000" dirty="0">
              <a:solidFill>
                <a:schemeClr val="accent1">
                  <a:tint val="83000"/>
                  <a:satMod val="150000"/>
                </a:schemeClr>
              </a:solidFill>
            </a:endParaRPr>
          </a:p>
        </p:txBody>
      </p:sp>
      <p:sp>
        <p:nvSpPr>
          <p:cNvPr id="3" name="Content Placeholder 2"/>
          <p:cNvSpPr>
            <a:spLocks noGrp="1"/>
          </p:cNvSpPr>
          <p:nvPr>
            <p:ph idx="1"/>
          </p:nvPr>
        </p:nvSpPr>
        <p:spPr>
          <a:xfrm>
            <a:off x="457200" y="1628775"/>
            <a:ext cx="8229600" cy="4497388"/>
          </a:xfrm>
        </p:spPr>
        <p:txBody>
          <a:bodyPr>
            <a:normAutofit lnSpcReduction="10000"/>
          </a:bodyPr>
          <a:lstStyle/>
          <a:p>
            <a:pPr marL="448056" indent="-384048" fontAlgn="auto">
              <a:spcAft>
                <a:spcPts val="0"/>
              </a:spcAft>
              <a:buFont typeface="Wingdings 2"/>
              <a:buChar char=""/>
              <a:defRPr/>
            </a:pPr>
            <a:r>
              <a:rPr lang="en-US" sz="2400" b="1" dirty="0"/>
              <a:t>Lower </a:t>
            </a:r>
            <a:r>
              <a:rPr lang="en-US" sz="2400" b="1" dirty="0" smtClean="0"/>
              <a:t>prices</a:t>
            </a:r>
          </a:p>
          <a:p>
            <a:pPr marL="0" indent="0" fontAlgn="auto">
              <a:spcAft>
                <a:spcPts val="0"/>
              </a:spcAft>
              <a:buFont typeface="Wingdings 2"/>
              <a:buNone/>
              <a:defRPr/>
            </a:pPr>
            <a:r>
              <a:rPr lang="en-US" sz="2000" b="1" dirty="0" smtClean="0"/>
              <a:t>Not in </a:t>
            </a:r>
            <a:r>
              <a:rPr lang="en-US" sz="2000" dirty="0" smtClean="0"/>
              <a:t>Denmark and </a:t>
            </a:r>
            <a:r>
              <a:rPr lang="en-US" sz="2000" dirty="0"/>
              <a:t>the </a:t>
            </a:r>
            <a:r>
              <a:rPr lang="en-US" sz="2000" dirty="0" smtClean="0"/>
              <a:t>Netherlands, but</a:t>
            </a:r>
          </a:p>
          <a:p>
            <a:pPr marL="0" indent="0" fontAlgn="auto">
              <a:spcAft>
                <a:spcPts val="0"/>
              </a:spcAft>
              <a:buFont typeface="Wingdings 2"/>
              <a:buNone/>
              <a:defRPr/>
            </a:pPr>
            <a:r>
              <a:rPr lang="en-US" sz="2000" b="1" dirty="0" smtClean="0"/>
              <a:t>Yes</a:t>
            </a:r>
            <a:r>
              <a:rPr lang="en-US" sz="2000" dirty="0" smtClean="0"/>
              <a:t> for Norway and Germany (</a:t>
            </a:r>
            <a:r>
              <a:rPr lang="en-US" sz="2000" dirty="0"/>
              <a:t>because of tax advantages at the detriment of established </a:t>
            </a:r>
            <a:r>
              <a:rPr lang="en-US" sz="2000" dirty="0" smtClean="0"/>
              <a:t>salons)</a:t>
            </a:r>
          </a:p>
          <a:p>
            <a:pPr marL="0" indent="0" fontAlgn="auto">
              <a:spcAft>
                <a:spcPts val="0"/>
              </a:spcAft>
              <a:buFont typeface="Wingdings 2"/>
              <a:buNone/>
              <a:defRPr/>
            </a:pPr>
            <a:endParaRPr lang="en-US" sz="2000" dirty="0" smtClean="0"/>
          </a:p>
          <a:p>
            <a:pPr marL="448056" indent="-384048" fontAlgn="auto">
              <a:spcAft>
                <a:spcPts val="0"/>
              </a:spcAft>
              <a:buFont typeface="Wingdings 2"/>
              <a:buChar char=""/>
              <a:defRPr/>
            </a:pPr>
            <a:r>
              <a:rPr lang="en-US" sz="2400" b="1" dirty="0" smtClean="0"/>
              <a:t>Bad health and safety conditions</a:t>
            </a:r>
          </a:p>
          <a:p>
            <a:pPr marL="0" indent="0" fontAlgn="auto">
              <a:spcAft>
                <a:spcPts val="0"/>
              </a:spcAft>
              <a:buFont typeface="Wingdings 2"/>
              <a:buNone/>
              <a:defRPr/>
            </a:pPr>
            <a:r>
              <a:rPr lang="en-US" sz="2000" b="1" dirty="0" smtClean="0"/>
              <a:t>No</a:t>
            </a:r>
            <a:r>
              <a:rPr lang="en-US" sz="2000" dirty="0" smtClean="0"/>
              <a:t> in the Netherland, but</a:t>
            </a:r>
          </a:p>
          <a:p>
            <a:pPr marL="0" indent="0" fontAlgn="auto">
              <a:spcAft>
                <a:spcPts val="0"/>
              </a:spcAft>
              <a:buFont typeface="Wingdings 2"/>
              <a:buNone/>
              <a:defRPr/>
            </a:pPr>
            <a:r>
              <a:rPr lang="en-US" sz="2000" b="1" dirty="0" smtClean="0"/>
              <a:t>Yes</a:t>
            </a:r>
            <a:r>
              <a:rPr lang="en-US" sz="2000" dirty="0" smtClean="0"/>
              <a:t> for Germany and </a:t>
            </a:r>
            <a:r>
              <a:rPr lang="en-US" sz="2000" b="1" dirty="0" smtClean="0"/>
              <a:t>possibly</a:t>
            </a:r>
            <a:r>
              <a:rPr lang="en-US" sz="2000" dirty="0" smtClean="0"/>
              <a:t> for Norway</a:t>
            </a:r>
          </a:p>
          <a:p>
            <a:pPr marL="0" indent="0" fontAlgn="auto">
              <a:spcAft>
                <a:spcPts val="0"/>
              </a:spcAft>
              <a:buFont typeface="Wingdings 2"/>
              <a:buNone/>
              <a:defRPr/>
            </a:pPr>
            <a:endParaRPr lang="en-US" sz="2000" dirty="0" smtClean="0"/>
          </a:p>
          <a:p>
            <a:pPr marL="448056" indent="-384048" fontAlgn="auto">
              <a:spcAft>
                <a:spcPts val="0"/>
              </a:spcAft>
              <a:buFont typeface="Wingdings 2"/>
              <a:buChar char=""/>
              <a:defRPr/>
            </a:pPr>
            <a:r>
              <a:rPr lang="en-US" sz="2400" b="1" dirty="0" smtClean="0"/>
              <a:t>Evasion </a:t>
            </a:r>
            <a:r>
              <a:rPr lang="en-US" sz="2400" b="1" dirty="0"/>
              <a:t>of </a:t>
            </a:r>
            <a:r>
              <a:rPr lang="en-US" sz="2400" b="1" dirty="0" smtClean="0"/>
              <a:t>regulations</a:t>
            </a:r>
          </a:p>
          <a:p>
            <a:pPr marL="0" indent="0" fontAlgn="auto">
              <a:spcAft>
                <a:spcPts val="0"/>
              </a:spcAft>
              <a:buFont typeface="Wingdings 2"/>
              <a:buNone/>
              <a:defRPr/>
            </a:pPr>
            <a:r>
              <a:rPr lang="en-US" sz="2000" b="1" dirty="0" smtClean="0"/>
              <a:t>Affirmative </a:t>
            </a:r>
            <a:r>
              <a:rPr lang="en-US" sz="2000" dirty="0" smtClean="0"/>
              <a:t>for Denmark, Norway and Germany, the latter specifying that Pay </a:t>
            </a:r>
            <a:r>
              <a:rPr lang="en-US" sz="2000" dirty="0"/>
              <a:t>of collective agreement as </a:t>
            </a:r>
            <a:r>
              <a:rPr lang="en-US" sz="2000" dirty="0" smtClean="0"/>
              <a:t>bogus </a:t>
            </a:r>
            <a:r>
              <a:rPr lang="en-US" sz="2000" dirty="0"/>
              <a:t>self-employed, evasion of the turnover tax, risk of black work </a:t>
            </a:r>
            <a:endParaRPr lang="en-US" sz="2000" dirty="0" smtClean="0"/>
          </a:p>
          <a:p>
            <a:pPr marL="0" indent="0" fontAlgn="auto">
              <a:spcAft>
                <a:spcPts val="0"/>
              </a:spcAft>
              <a:buFont typeface="Wingdings 2"/>
              <a:buNone/>
              <a:defRPr/>
            </a:pPr>
            <a:endParaRPr lang="en-US"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145282"/>
          </a:xfrm>
        </p:spPr>
        <p:txBody>
          <a:bodyPr/>
          <a:lstStyle/>
          <a:p>
            <a:pPr marL="484632" fontAlgn="auto">
              <a:spcAft>
                <a:spcPts val="0"/>
              </a:spcAft>
              <a:defRPr/>
            </a:pPr>
            <a:r>
              <a:rPr lang="de-CH" sz="3200" b="1" dirty="0">
                <a:solidFill>
                  <a:schemeClr val="accent1">
                    <a:tint val="83000"/>
                    <a:satMod val="150000"/>
                  </a:schemeClr>
                </a:solidFill>
              </a:rPr>
              <a:t>Relevant problems </a:t>
            </a:r>
            <a:r>
              <a:rPr lang="de-CH" sz="3200" b="1" dirty="0" smtClean="0">
                <a:solidFill>
                  <a:schemeClr val="accent1">
                    <a:tint val="83000"/>
                    <a:satMod val="150000"/>
                  </a:schemeClr>
                </a:solidFill>
              </a:rPr>
              <a:t>mentioned (cont.)</a:t>
            </a:r>
            <a:endParaRPr lang="fr-CH" sz="3200" dirty="0">
              <a:solidFill>
                <a:schemeClr val="accent1">
                  <a:tint val="83000"/>
                  <a:satMod val="150000"/>
                </a:schemeClr>
              </a:solidFill>
            </a:endParaRPr>
          </a:p>
        </p:txBody>
      </p:sp>
      <p:sp>
        <p:nvSpPr>
          <p:cNvPr id="3" name="Content Placeholder 2"/>
          <p:cNvSpPr>
            <a:spLocks noGrp="1"/>
          </p:cNvSpPr>
          <p:nvPr>
            <p:ph idx="1"/>
          </p:nvPr>
        </p:nvSpPr>
        <p:spPr>
          <a:xfrm>
            <a:off x="457200" y="1557338"/>
            <a:ext cx="8229600" cy="4897437"/>
          </a:xfrm>
        </p:spPr>
        <p:txBody>
          <a:bodyPr>
            <a:normAutofit fontScale="25000" lnSpcReduction="20000"/>
          </a:bodyPr>
          <a:lstStyle/>
          <a:p>
            <a:pPr marL="448056" indent="-384048" fontAlgn="auto">
              <a:spcAft>
                <a:spcPts val="0"/>
              </a:spcAft>
              <a:buFont typeface="Wingdings 2"/>
              <a:buChar char=""/>
              <a:defRPr/>
            </a:pPr>
            <a:r>
              <a:rPr lang="fr-CH" sz="9600" b="1" dirty="0" err="1" smtClean="0"/>
              <a:t>Other</a:t>
            </a:r>
            <a:r>
              <a:rPr lang="fr-CH" sz="9600" b="1" dirty="0" smtClean="0"/>
              <a:t> </a:t>
            </a:r>
            <a:r>
              <a:rPr lang="fr-CH" sz="9600" b="1" dirty="0" err="1" smtClean="0"/>
              <a:t>problems</a:t>
            </a:r>
            <a:endParaRPr lang="fr-CH" sz="9600" b="1" dirty="0" smtClean="0"/>
          </a:p>
          <a:p>
            <a:pPr marL="0" indent="0" fontAlgn="auto">
              <a:spcAft>
                <a:spcPts val="0"/>
              </a:spcAft>
              <a:buFont typeface="Wingdings 2"/>
              <a:buNone/>
              <a:defRPr/>
            </a:pPr>
            <a:endParaRPr lang="fr-CH" sz="3800" b="1" dirty="0" smtClean="0"/>
          </a:p>
          <a:p>
            <a:pPr marL="448056" indent="-384048" fontAlgn="auto">
              <a:spcAft>
                <a:spcPts val="0"/>
              </a:spcAft>
              <a:buFont typeface="Wingdings 2"/>
              <a:buChar char=""/>
              <a:defRPr/>
            </a:pPr>
            <a:r>
              <a:rPr lang="en-US" sz="8000" b="1" dirty="0"/>
              <a:t>France</a:t>
            </a:r>
            <a:r>
              <a:rPr lang="en-US" sz="8000" dirty="0"/>
              <a:t>:  French legislation created a status of auto-entrepreneur.  Based on this law some employers fired their employees and rehired them as chair renters, others have placed advertisements to hire chair renters under this status.</a:t>
            </a:r>
            <a:endParaRPr lang="fr-CH" sz="8000" dirty="0"/>
          </a:p>
          <a:p>
            <a:pPr marL="0" indent="0" fontAlgn="auto">
              <a:spcAft>
                <a:spcPts val="0"/>
              </a:spcAft>
              <a:buFont typeface="Wingdings 2"/>
              <a:buNone/>
              <a:defRPr/>
            </a:pPr>
            <a:r>
              <a:rPr lang="en-US" sz="8000" dirty="0"/>
              <a:t> </a:t>
            </a:r>
            <a:endParaRPr lang="fr-CH" sz="8000" dirty="0"/>
          </a:p>
          <a:p>
            <a:pPr marL="448056" indent="-384048" fontAlgn="auto">
              <a:spcAft>
                <a:spcPts val="0"/>
              </a:spcAft>
              <a:buFont typeface="Wingdings 2"/>
              <a:buChar char=""/>
              <a:defRPr/>
            </a:pPr>
            <a:r>
              <a:rPr lang="en-US" sz="8000" b="1" dirty="0"/>
              <a:t>Norway</a:t>
            </a:r>
            <a:r>
              <a:rPr lang="en-US" sz="8000" dirty="0"/>
              <a:t>: </a:t>
            </a:r>
            <a:r>
              <a:rPr lang="en-GB" sz="8000" dirty="0"/>
              <a:t>Many of the hairdressers that rent chairs, are not really aware that they by doing it are self-employed. This causes a lot of problems if the person is to become ill, and lose their right to sick pay and also if they get pregnant, they don't have the right to as much financial support. Insurance is also very expensive in Norway if you are self-employed. </a:t>
            </a:r>
            <a:endParaRPr lang="fr-CH" sz="8000" dirty="0"/>
          </a:p>
          <a:p>
            <a:pPr marL="448056" indent="-384048" fontAlgn="auto">
              <a:spcAft>
                <a:spcPts val="0"/>
              </a:spcAft>
              <a:buFont typeface="Wingdings 2"/>
              <a:buChar char=""/>
              <a:defRPr/>
            </a:pPr>
            <a:r>
              <a:rPr lang="en-GB" sz="8000" dirty="0"/>
              <a:t>The persons that rent pout the chairs often use contracts that are quite similar to the standard work contracts, including opening hours, prices, which products to use </a:t>
            </a:r>
            <a:r>
              <a:rPr lang="en-GB" sz="8000" dirty="0" err="1"/>
              <a:t>etc</a:t>
            </a:r>
            <a:r>
              <a:rPr lang="en-GB" sz="8000" dirty="0"/>
              <a:t>, but without the responsibility that goes with a "proper" employer. This leaves the supposedly self-employed hairdressers with less rights and no freedom to make their own choices.</a:t>
            </a:r>
            <a:endParaRPr lang="fr-CH" sz="8000" dirty="0"/>
          </a:p>
          <a:p>
            <a:pPr marL="0" indent="0" fontAlgn="auto">
              <a:spcAft>
                <a:spcPts val="0"/>
              </a:spcAft>
              <a:buFont typeface="Wingdings 2"/>
              <a:buNone/>
              <a:defRPr/>
            </a:pPr>
            <a:endParaRPr lang="fr-CH" sz="5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pPr marL="484632" fontAlgn="auto">
              <a:spcAft>
                <a:spcPts val="0"/>
              </a:spcAft>
              <a:defRPr/>
            </a:pP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Other comments:</a:t>
            </a:r>
            <a:r>
              <a:rPr lang="fr-CH" dirty="0" smtClean="0">
                <a:solidFill>
                  <a:schemeClr val="accent1">
                    <a:tint val="83000"/>
                    <a:satMod val="150000"/>
                  </a:schemeClr>
                </a:solidFill>
              </a:rPr>
              <a:t/>
            </a:r>
            <a:br>
              <a:rPr lang="fr-CH" dirty="0" smtClean="0">
                <a:solidFill>
                  <a:schemeClr val="accent1">
                    <a:tint val="83000"/>
                    <a:satMod val="150000"/>
                  </a:schemeClr>
                </a:solidFill>
              </a:rPr>
            </a:br>
            <a:endParaRPr lang="fr-CH" dirty="0">
              <a:solidFill>
                <a:schemeClr val="accent1">
                  <a:tint val="83000"/>
                  <a:satMod val="150000"/>
                </a:schemeClr>
              </a:solidFill>
            </a:endParaRPr>
          </a:p>
        </p:txBody>
      </p:sp>
      <p:sp>
        <p:nvSpPr>
          <p:cNvPr id="3" name="Subtitle 2"/>
          <p:cNvSpPr>
            <a:spLocks noGrp="1"/>
          </p:cNvSpPr>
          <p:nvPr>
            <p:ph idx="1"/>
          </p:nvPr>
        </p:nvSpPr>
        <p:spPr>
          <a:xfrm>
            <a:off x="457200" y="981075"/>
            <a:ext cx="8229600" cy="5400675"/>
          </a:xfrm>
        </p:spPr>
        <p:txBody>
          <a:bodyPr>
            <a:normAutofit fontScale="25000" lnSpcReduction="20000"/>
          </a:bodyPr>
          <a:lstStyle/>
          <a:p>
            <a:pPr marL="0" indent="0" fontAlgn="auto">
              <a:spcAft>
                <a:spcPts val="0"/>
              </a:spcAft>
              <a:buFont typeface="Wingdings 2"/>
              <a:buNone/>
              <a:defRPr/>
            </a:pPr>
            <a:r>
              <a:rPr lang="en-US" dirty="0" smtClean="0"/>
              <a:t> </a:t>
            </a:r>
            <a:endParaRPr lang="fr-CH" dirty="0" smtClean="0"/>
          </a:p>
          <a:p>
            <a:pPr marL="448056" indent="-384048" fontAlgn="auto">
              <a:spcAft>
                <a:spcPts val="0"/>
              </a:spcAft>
              <a:buFont typeface="Wingdings 2"/>
              <a:buChar char=""/>
              <a:defRPr/>
            </a:pPr>
            <a:endParaRPr lang="en-US" sz="8000" b="1" dirty="0" smtClean="0"/>
          </a:p>
          <a:p>
            <a:pPr marL="448056" indent="-384048" fontAlgn="auto">
              <a:spcAft>
                <a:spcPts val="0"/>
              </a:spcAft>
              <a:buFont typeface="Wingdings 2"/>
              <a:buChar char=""/>
              <a:defRPr/>
            </a:pPr>
            <a:r>
              <a:rPr lang="en-US" sz="8800" b="1" dirty="0" smtClean="0"/>
              <a:t>Austria </a:t>
            </a:r>
            <a:r>
              <a:rPr lang="en-US" sz="8800" dirty="0" smtClean="0"/>
              <a:t>: There are rumors that chair hiring could become an issue, but no facts are known.</a:t>
            </a:r>
            <a:endParaRPr lang="fr-CH" sz="8800" dirty="0" smtClean="0"/>
          </a:p>
          <a:p>
            <a:pPr marL="0" indent="0" fontAlgn="auto">
              <a:spcAft>
                <a:spcPts val="0"/>
              </a:spcAft>
              <a:buFont typeface="Wingdings 2"/>
              <a:buNone/>
              <a:defRPr/>
            </a:pPr>
            <a:r>
              <a:rPr lang="en-US" sz="8800" dirty="0" smtClean="0"/>
              <a:t> </a:t>
            </a:r>
            <a:endParaRPr lang="fr-CH" sz="8800" dirty="0" smtClean="0"/>
          </a:p>
          <a:p>
            <a:pPr marL="448056" indent="-384048" fontAlgn="auto">
              <a:spcAft>
                <a:spcPts val="0"/>
              </a:spcAft>
              <a:buFont typeface="Wingdings 2"/>
              <a:buChar char=""/>
              <a:defRPr/>
            </a:pPr>
            <a:r>
              <a:rPr lang="en-US" sz="8800" b="1" dirty="0" smtClean="0"/>
              <a:t>Belgium:</a:t>
            </a:r>
            <a:r>
              <a:rPr lang="en-US" sz="8800" dirty="0" smtClean="0"/>
              <a:t>  We fear that this practice develops  to avoid social obligations and regulations.</a:t>
            </a:r>
          </a:p>
          <a:p>
            <a:pPr marL="448056" indent="-384048" fontAlgn="auto">
              <a:spcAft>
                <a:spcPts val="0"/>
              </a:spcAft>
              <a:buFont typeface="Wingdings 2"/>
              <a:buChar char=""/>
              <a:defRPr/>
            </a:pPr>
            <a:endParaRPr lang="fr-CH" sz="8800" dirty="0" smtClean="0"/>
          </a:p>
          <a:p>
            <a:pPr marL="448056" indent="-384048" fontAlgn="auto">
              <a:spcAft>
                <a:spcPts val="0"/>
              </a:spcAft>
              <a:buFont typeface="Wingdings 2"/>
              <a:buChar char=""/>
              <a:defRPr/>
            </a:pPr>
            <a:r>
              <a:rPr lang="en-US" sz="8800" b="1" dirty="0"/>
              <a:t>Finland:  </a:t>
            </a:r>
            <a:r>
              <a:rPr lang="en-US" sz="8800" dirty="0"/>
              <a:t>The problem is the greater costs for companies with employees. The intention of companies that have rental chairs or contract entrepreneurship is to avoid costs and debts, and the consequence may be black market work. The business environment in the sector is suffering.</a:t>
            </a:r>
            <a:endParaRPr lang="fr-CH" sz="8800" dirty="0"/>
          </a:p>
          <a:p>
            <a:pPr marL="0" indent="0" fontAlgn="auto">
              <a:spcAft>
                <a:spcPts val="0"/>
              </a:spcAft>
              <a:buFont typeface="Wingdings 2"/>
              <a:buNone/>
              <a:defRPr/>
            </a:pPr>
            <a:r>
              <a:rPr lang="en-US" sz="8800" dirty="0" smtClean="0"/>
              <a:t> </a:t>
            </a:r>
            <a:endParaRPr lang="fr-CH" sz="8800" dirty="0" smtClean="0"/>
          </a:p>
          <a:p>
            <a:pPr marL="448056" indent="-384048" fontAlgn="auto">
              <a:spcAft>
                <a:spcPts val="0"/>
              </a:spcAft>
              <a:buFont typeface="Wingdings 2"/>
              <a:buChar char=""/>
              <a:defRPr/>
            </a:pPr>
            <a:r>
              <a:rPr lang="en-US" sz="8800" b="1" dirty="0" smtClean="0"/>
              <a:t>France</a:t>
            </a:r>
            <a:r>
              <a:rPr lang="en-US" sz="8800" dirty="0" smtClean="0"/>
              <a:t>:  The trade,  including FO Coiffure have complained to the Labour Inspectorate and Social Security to end these practices. The fines and sanctions are dissuasive and the companies stop renting chairs.</a:t>
            </a:r>
            <a:endParaRPr lang="fr-CH" sz="8800" dirty="0" smtClean="0"/>
          </a:p>
          <a:p>
            <a:pPr marL="0" indent="0" fontAlgn="auto">
              <a:spcAft>
                <a:spcPts val="0"/>
              </a:spcAft>
              <a:buFont typeface="Wingdings 2"/>
              <a:buNone/>
              <a:defRPr/>
            </a:pPr>
            <a:endParaRPr lang="fr-CH" sz="5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fade">
                                      <p:cBhvr>
                                        <p:cTn id="20" dur="500"/>
                                        <p:tgtEl>
                                          <p:spTgt spid="3">
                                            <p:txEl>
                                              <p:pRg st="7" end="7"/>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941</TotalTime>
  <Words>757</Words>
  <Application>Microsoft Office PowerPoint</Application>
  <PresentationFormat>On-screen Show (4:3)</PresentationFormat>
  <Paragraphs>65</Paragraphs>
  <Slides>10</Slides>
  <Notes>1</Notes>
  <HiddenSlides>0</HiddenSlides>
  <MMClips>0</MMClips>
  <ScaleCrop>false</ScaleCrop>
  <HeadingPairs>
    <vt:vector size="6" baseType="variant">
      <vt:variant>
        <vt:lpstr>Fonts Used</vt:lpstr>
      </vt:variant>
      <vt:variant>
        <vt:i4>5</vt:i4>
      </vt:variant>
      <vt:variant>
        <vt:lpstr>Design Template</vt:lpstr>
      </vt:variant>
      <vt:variant>
        <vt:i4>8</vt:i4>
      </vt:variant>
      <vt:variant>
        <vt:lpstr>Slide Titles</vt:lpstr>
      </vt:variant>
      <vt:variant>
        <vt:i4>10</vt:i4>
      </vt:variant>
    </vt:vector>
  </HeadingPairs>
  <TitlesOfParts>
    <vt:vector size="23" baseType="lpstr">
      <vt:lpstr>Century Gothic</vt:lpstr>
      <vt:lpstr>Arial</vt:lpstr>
      <vt:lpstr>Wingdings 2</vt:lpstr>
      <vt:lpstr>Verdana</vt:lpstr>
      <vt:lpstr>Calibri</vt:lpstr>
      <vt:lpstr>Verve</vt:lpstr>
      <vt:lpstr>Verve</vt:lpstr>
      <vt:lpstr>Verve</vt:lpstr>
      <vt:lpstr>Verve</vt:lpstr>
      <vt:lpstr>Verve</vt:lpstr>
      <vt:lpstr>Verve</vt:lpstr>
      <vt:lpstr>Verve</vt:lpstr>
      <vt:lpstr>Verve</vt:lpstr>
      <vt:lpstr>Slide 1</vt:lpstr>
      <vt:lpstr>Slide 2</vt:lpstr>
      <vt:lpstr>Slide 3</vt:lpstr>
      <vt:lpstr>Slide 4</vt:lpstr>
      <vt:lpstr>Slide 5</vt:lpstr>
      <vt:lpstr>Slide 6</vt:lpstr>
      <vt:lpstr>Slide 7</vt:lpstr>
      <vt:lpstr>Slide 8</vt:lpstr>
      <vt:lpstr>Slide 9</vt:lpstr>
      <vt:lpstr>Slide 10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CHAIR HIRING IN HAIRDRESSING SALONS IN EUROPE</dc:title>
  <dc:creator>monique</dc:creator>
  <cp:lastModifiedBy>scic-visitor</cp:lastModifiedBy>
  <cp:revision>25</cp:revision>
  <dcterms:created xsi:type="dcterms:W3CDTF">2011-06-14T10:32:47Z</dcterms:created>
  <dcterms:modified xsi:type="dcterms:W3CDTF">2011-06-21T10:09:41Z</dcterms:modified>
</cp:coreProperties>
</file>